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37" r:id="rId2"/>
    <p:sldId id="256" r:id="rId3"/>
    <p:sldId id="257" r:id="rId4"/>
    <p:sldId id="258" r:id="rId5"/>
    <p:sldId id="259" r:id="rId6"/>
    <p:sldId id="260" r:id="rId7"/>
    <p:sldId id="261" r:id="rId8"/>
    <p:sldId id="262" r:id="rId9"/>
    <p:sldId id="263" r:id="rId10"/>
    <p:sldId id="264" r:id="rId11"/>
    <p:sldId id="265" r:id="rId12"/>
    <p:sldId id="333" r:id="rId13"/>
    <p:sldId id="266" r:id="rId14"/>
    <p:sldId id="267" r:id="rId15"/>
    <p:sldId id="268" r:id="rId16"/>
    <p:sldId id="269" r:id="rId17"/>
    <p:sldId id="270" r:id="rId18"/>
    <p:sldId id="271" r:id="rId19"/>
    <p:sldId id="272" r:id="rId20"/>
    <p:sldId id="273" r:id="rId21"/>
    <p:sldId id="334" r:id="rId22"/>
    <p:sldId id="274" r:id="rId23"/>
    <p:sldId id="275" r:id="rId24"/>
    <p:sldId id="276" r:id="rId25"/>
    <p:sldId id="277" r:id="rId26"/>
    <p:sldId id="278" r:id="rId27"/>
    <p:sldId id="279" r:id="rId28"/>
    <p:sldId id="280" r:id="rId29"/>
    <p:sldId id="281" r:id="rId30"/>
    <p:sldId id="282" r:id="rId31"/>
    <p:sldId id="284" r:id="rId32"/>
    <p:sldId id="285" r:id="rId33"/>
    <p:sldId id="286" r:id="rId34"/>
    <p:sldId id="287" r:id="rId35"/>
    <p:sldId id="288" r:id="rId36"/>
    <p:sldId id="290" r:id="rId37"/>
    <p:sldId id="291" r:id="rId38"/>
    <p:sldId id="292" r:id="rId39"/>
    <p:sldId id="293" r:id="rId40"/>
    <p:sldId id="294" r:id="rId41"/>
    <p:sldId id="335" r:id="rId42"/>
    <p:sldId id="295" r:id="rId43"/>
    <p:sldId id="296" r:id="rId44"/>
    <p:sldId id="297" r:id="rId45"/>
    <p:sldId id="298" r:id="rId46"/>
    <p:sldId id="299" r:id="rId47"/>
    <p:sldId id="289" r:id="rId48"/>
    <p:sldId id="336" r:id="rId49"/>
    <p:sldId id="300" r:id="rId50"/>
    <p:sldId id="301" r:id="rId51"/>
    <p:sldId id="302" r:id="rId52"/>
    <p:sldId id="303" r:id="rId53"/>
    <p:sldId id="304" r:id="rId54"/>
    <p:sldId id="332" r:id="rId55"/>
    <p:sldId id="305" r:id="rId56"/>
    <p:sldId id="306" r:id="rId57"/>
    <p:sldId id="307" r:id="rId58"/>
    <p:sldId id="308"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62" autoAdjust="0"/>
    <p:restoredTop sz="94660"/>
  </p:normalViewPr>
  <p:slideViewPr>
    <p:cSldViewPr snapToGrid="0">
      <p:cViewPr varScale="1">
        <p:scale>
          <a:sx n="55" d="100"/>
          <a:sy n="55" d="100"/>
        </p:scale>
        <p:origin x="427"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2019-09-15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2019-09-15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Zamaniyan\Desktop\تصویر بسم الله الرحمن الرحیم.jpg"/>
          <p:cNvPicPr>
            <a:picLocks noChangeAspect="1" noChangeArrowheads="1"/>
          </p:cNvPicPr>
          <p:nvPr/>
        </p:nvPicPr>
        <p:blipFill>
          <a:blip r:embed="rId2" cstate="print"/>
          <a:srcRect/>
          <a:stretch>
            <a:fillRect/>
          </a:stretch>
        </p:blipFill>
        <p:spPr bwMode="auto">
          <a:xfrm>
            <a:off x="1524000" y="0"/>
            <a:ext cx="10668000" cy="6858000"/>
          </a:xfrm>
          <a:prstGeom prst="rect">
            <a:avLst/>
          </a:prstGeom>
          <a:noFill/>
        </p:spPr>
      </p:pic>
    </p:spTree>
    <p:extLst>
      <p:ext uri="{BB962C8B-B14F-4D97-AF65-F5344CB8AC3E}">
        <p14:creationId xmlns:p14="http://schemas.microsoft.com/office/powerpoint/2010/main" val="2538002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817418"/>
            <a:ext cx="9218612" cy="6040582"/>
          </a:xfrm>
        </p:spPr>
        <p:txBody>
          <a:bodyPr>
            <a:normAutofit/>
          </a:bodyPr>
          <a:lstStyle/>
          <a:p>
            <a:pPr>
              <a:buFont typeface="Wingdings" panose="05000000000000000000" pitchFamily="2" charset="2"/>
              <a:buChar char="Ø"/>
            </a:pPr>
            <a:r>
              <a:rPr lang="en-US" sz="2200" dirty="0" smtClean="0">
                <a:solidFill>
                  <a:schemeClr val="tx1"/>
                </a:solidFill>
              </a:rPr>
              <a:t>4-Often</a:t>
            </a:r>
            <a:r>
              <a:rPr lang="en-US" sz="2200" dirty="0">
                <a:solidFill>
                  <a:schemeClr val="tx1"/>
                </a:solidFill>
              </a:rPr>
              <a:t>, the treatment is </a:t>
            </a:r>
            <a:r>
              <a:rPr lang="en-US" sz="2200" u="sng" dirty="0">
                <a:solidFill>
                  <a:schemeClr val="tx1"/>
                </a:solidFill>
              </a:rPr>
              <a:t>interrupted</a:t>
            </a:r>
            <a:r>
              <a:rPr lang="en-US" sz="2200" dirty="0">
                <a:solidFill>
                  <a:schemeClr val="tx1"/>
                </a:solidFill>
              </a:rPr>
              <a:t> owing to </a:t>
            </a:r>
            <a:r>
              <a:rPr lang="en-US" sz="2200" u="sng" dirty="0">
                <a:solidFill>
                  <a:schemeClr val="tx1"/>
                </a:solidFill>
              </a:rPr>
              <a:t>hypotension</a:t>
            </a:r>
            <a:r>
              <a:rPr lang="en-US" sz="2200" dirty="0">
                <a:solidFill>
                  <a:schemeClr val="tx1"/>
                </a:solidFill>
              </a:rPr>
              <a:t>.</a:t>
            </a:r>
          </a:p>
          <a:p>
            <a:pPr marL="0" indent="0">
              <a:buNone/>
            </a:pPr>
            <a:endParaRPr lang="en-US" sz="2200" dirty="0" smtClean="0">
              <a:solidFill>
                <a:schemeClr val="tx1"/>
              </a:solidFill>
            </a:endParaRPr>
          </a:p>
          <a:p>
            <a:pPr>
              <a:buFont typeface="Wingdings" panose="05000000000000000000" pitchFamily="2" charset="2"/>
              <a:buChar char="Ø"/>
            </a:pPr>
            <a:r>
              <a:rPr lang="en-US" sz="2200" dirty="0" smtClean="0">
                <a:solidFill>
                  <a:schemeClr val="tx1"/>
                </a:solidFill>
              </a:rPr>
              <a:t>5-Furthermore</a:t>
            </a:r>
            <a:r>
              <a:rPr lang="en-US" sz="2200" dirty="0">
                <a:solidFill>
                  <a:schemeClr val="tx1"/>
                </a:solidFill>
              </a:rPr>
              <a:t>, the degree of </a:t>
            </a:r>
            <a:r>
              <a:rPr lang="en-US" sz="2200" dirty="0">
                <a:solidFill>
                  <a:srgbClr val="FF0000"/>
                </a:solidFill>
              </a:rPr>
              <a:t>urea sequestration </a:t>
            </a:r>
            <a:r>
              <a:rPr lang="en-US" sz="2200" dirty="0">
                <a:solidFill>
                  <a:schemeClr val="tx1"/>
                </a:solidFill>
              </a:rPr>
              <a:t>in </a:t>
            </a:r>
            <a:r>
              <a:rPr lang="en-US" sz="2200" dirty="0" smtClean="0">
                <a:solidFill>
                  <a:schemeClr val="tx1"/>
                </a:solidFill>
              </a:rPr>
              <a:t>muscle may </a:t>
            </a:r>
            <a:r>
              <a:rPr lang="en-US" sz="2200" dirty="0">
                <a:solidFill>
                  <a:schemeClr val="tx1"/>
                </a:solidFill>
              </a:rPr>
              <a:t>be increased, as such patients are often on </a:t>
            </a:r>
            <a:r>
              <a:rPr lang="en-US" sz="2200" u="sng" dirty="0" err="1">
                <a:solidFill>
                  <a:schemeClr val="tx1"/>
                </a:solidFill>
              </a:rPr>
              <a:t>pressors</a:t>
            </a:r>
            <a:r>
              <a:rPr lang="en-US" sz="2200" dirty="0">
                <a:solidFill>
                  <a:schemeClr val="tx1"/>
                </a:solidFill>
              </a:rPr>
              <a:t>, </a:t>
            </a:r>
            <a:r>
              <a:rPr lang="en-US" sz="2200" dirty="0" smtClean="0">
                <a:solidFill>
                  <a:schemeClr val="tx1"/>
                </a:solidFill>
              </a:rPr>
              <a:t>reducing blood </a:t>
            </a:r>
            <a:r>
              <a:rPr lang="en-US" sz="2200" dirty="0">
                <a:solidFill>
                  <a:schemeClr val="tx1"/>
                </a:solidFill>
              </a:rPr>
              <a:t>flow to muscle and skin, which contain a </a:t>
            </a:r>
            <a:r>
              <a:rPr lang="en-US" sz="2200" dirty="0" smtClean="0">
                <a:solidFill>
                  <a:schemeClr val="tx1"/>
                </a:solidFill>
              </a:rPr>
              <a:t>substantial portion </a:t>
            </a:r>
            <a:r>
              <a:rPr lang="en-US" sz="2200" dirty="0">
                <a:solidFill>
                  <a:schemeClr val="tx1"/>
                </a:solidFill>
              </a:rPr>
              <a:t>of urea and other dissolved waste products.</a:t>
            </a:r>
          </a:p>
          <a:p>
            <a:pPr marL="0" indent="0">
              <a:buNone/>
            </a:pPr>
            <a:endParaRPr lang="en-US" sz="2200" dirty="0" smtClean="0">
              <a:solidFill>
                <a:schemeClr val="tx1"/>
              </a:solidFill>
            </a:endParaRPr>
          </a:p>
          <a:p>
            <a:pPr>
              <a:buFont typeface="Wingdings" panose="05000000000000000000" pitchFamily="2" charset="2"/>
              <a:buChar char="Ø"/>
            </a:pPr>
            <a:r>
              <a:rPr lang="en-US" sz="2200" dirty="0" smtClean="0">
                <a:solidFill>
                  <a:schemeClr val="tx1"/>
                </a:solidFill>
              </a:rPr>
              <a:t>6-Concomitant </a:t>
            </a:r>
            <a:r>
              <a:rPr lang="en-US" sz="2200" dirty="0" smtClean="0">
                <a:solidFill>
                  <a:srgbClr val="FF0000"/>
                </a:solidFill>
              </a:rPr>
              <a:t>intravenous</a:t>
            </a:r>
            <a:r>
              <a:rPr lang="en-US" sz="2200" dirty="0" smtClean="0">
                <a:solidFill>
                  <a:schemeClr val="tx1"/>
                </a:solidFill>
              </a:rPr>
              <a:t> </a:t>
            </a:r>
            <a:r>
              <a:rPr lang="en-US" sz="2200" dirty="0" smtClean="0">
                <a:solidFill>
                  <a:srgbClr val="FF0000"/>
                </a:solidFill>
              </a:rPr>
              <a:t>infusions</a:t>
            </a:r>
            <a:r>
              <a:rPr lang="en-US" sz="2200" dirty="0" smtClean="0">
                <a:solidFill>
                  <a:schemeClr val="tx1"/>
                </a:solidFill>
              </a:rPr>
              <a:t>, which are often given to patients in an acute setting, dilute the urea level in the blood and reduce further the efficiency of dialysis.</a:t>
            </a:r>
          </a:p>
          <a:p>
            <a:pPr marL="0" indent="0">
              <a:buNone/>
            </a:pPr>
            <a:endParaRPr lang="en-US" sz="2200" dirty="0" smtClean="0">
              <a:solidFill>
                <a:schemeClr val="tx1"/>
              </a:solidFill>
            </a:endParaRPr>
          </a:p>
          <a:p>
            <a:r>
              <a:rPr lang="en-US" sz="2200" dirty="0">
                <a:solidFill>
                  <a:schemeClr val="tx1"/>
                </a:solidFill>
              </a:rPr>
              <a:t>A typical 3- to 4-hour acute-dialysis session will deliver a single-pool </a:t>
            </a:r>
            <a:r>
              <a:rPr lang="en-US" sz="2200" i="1" dirty="0" err="1">
                <a:solidFill>
                  <a:schemeClr val="tx1"/>
                </a:solidFill>
              </a:rPr>
              <a:t>Kt</a:t>
            </a:r>
            <a:r>
              <a:rPr lang="en-US" sz="2200" dirty="0">
                <a:solidFill>
                  <a:schemeClr val="tx1"/>
                </a:solidFill>
              </a:rPr>
              <a:t>/</a:t>
            </a:r>
            <a:r>
              <a:rPr lang="en-US" sz="2200" i="1" dirty="0">
                <a:solidFill>
                  <a:schemeClr val="tx1"/>
                </a:solidFill>
              </a:rPr>
              <a:t>V </a:t>
            </a:r>
            <a:r>
              <a:rPr lang="en-US" sz="2200" dirty="0">
                <a:solidFill>
                  <a:schemeClr val="tx1"/>
                </a:solidFill>
              </a:rPr>
              <a:t>of only </a:t>
            </a:r>
            <a:r>
              <a:rPr lang="en-US" sz="2200" dirty="0">
                <a:solidFill>
                  <a:srgbClr val="FF0000"/>
                </a:solidFill>
              </a:rPr>
              <a:t>0.9</a:t>
            </a:r>
            <a:r>
              <a:rPr lang="en-US" sz="2200" dirty="0">
                <a:solidFill>
                  <a:schemeClr val="tx1"/>
                </a:solidFill>
              </a:rPr>
              <a:t>, with an equilibrated </a:t>
            </a:r>
            <a:r>
              <a:rPr lang="en-US" sz="2200" i="1" dirty="0" err="1">
                <a:solidFill>
                  <a:schemeClr val="tx1"/>
                </a:solidFill>
              </a:rPr>
              <a:t>Kt</a:t>
            </a:r>
            <a:r>
              <a:rPr lang="en-US" sz="2200" dirty="0">
                <a:solidFill>
                  <a:schemeClr val="tx1"/>
                </a:solidFill>
              </a:rPr>
              <a:t>/</a:t>
            </a:r>
            <a:r>
              <a:rPr lang="en-US" sz="2200" i="1" dirty="0">
                <a:solidFill>
                  <a:schemeClr val="tx1"/>
                </a:solidFill>
              </a:rPr>
              <a:t>V </a:t>
            </a:r>
            <a:r>
              <a:rPr lang="en-US" sz="2200" dirty="0">
                <a:solidFill>
                  <a:schemeClr val="tx1"/>
                </a:solidFill>
              </a:rPr>
              <a:t>of </a:t>
            </a:r>
            <a:r>
              <a:rPr lang="en-US" sz="2200" dirty="0">
                <a:solidFill>
                  <a:srgbClr val="FF0000"/>
                </a:solidFill>
              </a:rPr>
              <a:t>0.7</a:t>
            </a:r>
            <a:r>
              <a:rPr lang="en-US" sz="2200" dirty="0">
                <a:solidFill>
                  <a:schemeClr val="tx1"/>
                </a:solidFill>
              </a:rPr>
              <a:t>. </a:t>
            </a:r>
          </a:p>
          <a:p>
            <a:endParaRPr lang="en-US" sz="2200" dirty="0">
              <a:solidFill>
                <a:schemeClr val="tx1"/>
              </a:solidFill>
            </a:endParaRPr>
          </a:p>
          <a:p>
            <a:pPr marL="0" indent="0">
              <a:buNone/>
            </a:pPr>
            <a:endParaRPr lang="en-US" sz="2200" dirty="0">
              <a:solidFill>
                <a:schemeClr val="tx1"/>
              </a:solidFill>
            </a:endParaRPr>
          </a:p>
        </p:txBody>
      </p:sp>
    </p:spTree>
    <p:extLst>
      <p:ext uri="{BB962C8B-B14F-4D97-AF65-F5344CB8AC3E}">
        <p14:creationId xmlns:p14="http://schemas.microsoft.com/office/powerpoint/2010/main" val="3597243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6836" y="640080"/>
            <a:ext cx="8853055" cy="6217921"/>
          </a:xfrm>
        </p:spPr>
        <p:txBody>
          <a:bodyPr>
            <a:normAutofit/>
          </a:bodyPr>
          <a:lstStyle/>
          <a:p>
            <a:pPr marL="0" indent="0">
              <a:buNone/>
            </a:pPr>
            <a:endParaRPr lang="en-US" sz="2200" dirty="0"/>
          </a:p>
          <a:p>
            <a:r>
              <a:rPr lang="en-US" sz="2200" dirty="0">
                <a:solidFill>
                  <a:schemeClr val="tx1"/>
                </a:solidFill>
              </a:rPr>
              <a:t>Dialysate-side urea removal may be even lower.</a:t>
            </a:r>
          </a:p>
          <a:p>
            <a:endParaRPr lang="en-US" sz="2200" dirty="0" smtClean="0">
              <a:solidFill>
                <a:schemeClr val="tx1"/>
              </a:solidFill>
            </a:endParaRPr>
          </a:p>
          <a:p>
            <a:endParaRPr lang="en-US" sz="2200" dirty="0" smtClean="0">
              <a:solidFill>
                <a:schemeClr val="tx1"/>
              </a:solidFill>
            </a:endParaRPr>
          </a:p>
          <a:p>
            <a:r>
              <a:rPr lang="en-US" sz="2200" dirty="0" smtClean="0">
                <a:solidFill>
                  <a:schemeClr val="tx1"/>
                </a:solidFill>
              </a:rPr>
              <a:t>This </a:t>
            </a:r>
            <a:r>
              <a:rPr lang="en-US" sz="2200" dirty="0">
                <a:solidFill>
                  <a:schemeClr val="tx1"/>
                </a:solidFill>
              </a:rPr>
              <a:t>low level of </a:t>
            </a:r>
            <a:r>
              <a:rPr lang="en-US" sz="2200" i="1" dirty="0" err="1">
                <a:solidFill>
                  <a:schemeClr val="tx1"/>
                </a:solidFill>
              </a:rPr>
              <a:t>Kt</a:t>
            </a:r>
            <a:r>
              <a:rPr lang="en-US" sz="2200" dirty="0">
                <a:solidFill>
                  <a:schemeClr val="tx1"/>
                </a:solidFill>
              </a:rPr>
              <a:t>/</a:t>
            </a:r>
            <a:r>
              <a:rPr lang="en-US" sz="2200" i="1" dirty="0">
                <a:solidFill>
                  <a:schemeClr val="tx1"/>
                </a:solidFill>
              </a:rPr>
              <a:t>V</a:t>
            </a:r>
            <a:r>
              <a:rPr lang="en-US" sz="2200" dirty="0">
                <a:solidFill>
                  <a:schemeClr val="tx1"/>
                </a:solidFill>
              </a:rPr>
              <a:t>, if given three times </a:t>
            </a:r>
            <a:r>
              <a:rPr lang="en-US" sz="2200" dirty="0" smtClean="0">
                <a:solidFill>
                  <a:schemeClr val="tx1"/>
                </a:solidFill>
              </a:rPr>
              <a:t>per week</a:t>
            </a:r>
            <a:r>
              <a:rPr lang="en-US" sz="2200" dirty="0">
                <a:solidFill>
                  <a:schemeClr val="tx1"/>
                </a:solidFill>
              </a:rPr>
              <a:t>, is associated with a </a:t>
            </a:r>
            <a:r>
              <a:rPr lang="en-US" sz="2200" dirty="0">
                <a:solidFill>
                  <a:srgbClr val="FF0000"/>
                </a:solidFill>
              </a:rPr>
              <a:t>high mortality </a:t>
            </a:r>
            <a:r>
              <a:rPr lang="en-US" sz="2200" dirty="0">
                <a:solidFill>
                  <a:schemeClr val="tx1"/>
                </a:solidFill>
              </a:rPr>
              <a:t>in chronic, </a:t>
            </a:r>
            <a:r>
              <a:rPr lang="en-US" sz="2200" dirty="0" smtClean="0">
                <a:solidFill>
                  <a:schemeClr val="tx1"/>
                </a:solidFill>
              </a:rPr>
              <a:t>stable patients</a:t>
            </a:r>
            <a:r>
              <a:rPr lang="en-US" sz="2200" dirty="0">
                <a:solidFill>
                  <a:schemeClr val="tx1"/>
                </a:solidFill>
              </a:rPr>
              <a:t>. </a:t>
            </a:r>
            <a:endParaRPr lang="en-US" sz="2200" dirty="0" smtClean="0">
              <a:solidFill>
                <a:schemeClr val="tx1"/>
              </a:solidFill>
            </a:endParaRPr>
          </a:p>
          <a:p>
            <a:pPr marL="0" indent="0">
              <a:buNone/>
            </a:pPr>
            <a:endParaRPr lang="en-US" sz="2200" dirty="0">
              <a:solidFill>
                <a:schemeClr val="tx1"/>
              </a:solidFill>
            </a:endParaRPr>
          </a:p>
          <a:p>
            <a:endParaRPr lang="en-US" sz="2200" dirty="0" smtClean="0">
              <a:solidFill>
                <a:schemeClr val="tx1"/>
              </a:solidFill>
            </a:endParaRPr>
          </a:p>
          <a:p>
            <a:r>
              <a:rPr lang="en-US" sz="2200" dirty="0" smtClean="0">
                <a:solidFill>
                  <a:schemeClr val="tx1"/>
                </a:solidFill>
              </a:rPr>
              <a:t>One </a:t>
            </a:r>
            <a:r>
              <a:rPr lang="en-US" sz="2200" dirty="0">
                <a:solidFill>
                  <a:schemeClr val="tx1"/>
                </a:solidFill>
              </a:rPr>
              <a:t>option is to dialyze sick patients with </a:t>
            </a:r>
            <a:r>
              <a:rPr lang="en-US" sz="2200" dirty="0" smtClean="0">
                <a:solidFill>
                  <a:schemeClr val="tx1"/>
                </a:solidFill>
              </a:rPr>
              <a:t>acute renal </a:t>
            </a:r>
            <a:r>
              <a:rPr lang="en-US" sz="2200" dirty="0">
                <a:solidFill>
                  <a:schemeClr val="tx1"/>
                </a:solidFill>
              </a:rPr>
              <a:t>failure on a daily </a:t>
            </a:r>
            <a:r>
              <a:rPr lang="en-US" sz="2200" dirty="0"/>
              <a:t>(</a:t>
            </a:r>
            <a:r>
              <a:rPr lang="en-US" sz="2200" b="1" dirty="0">
                <a:solidFill>
                  <a:srgbClr val="FF0000"/>
                </a:solidFill>
              </a:rPr>
              <a:t>six</a:t>
            </a:r>
            <a:r>
              <a:rPr lang="en-US" sz="2200" dirty="0"/>
              <a:t> or </a:t>
            </a:r>
            <a:r>
              <a:rPr lang="en-US" sz="2200" b="1" dirty="0">
                <a:solidFill>
                  <a:srgbClr val="FF0000"/>
                </a:solidFill>
              </a:rPr>
              <a:t>seven</a:t>
            </a:r>
            <a:r>
              <a:rPr lang="en-US" sz="2200" dirty="0"/>
              <a:t> </a:t>
            </a:r>
            <a:r>
              <a:rPr lang="en-US" sz="2200" dirty="0">
                <a:solidFill>
                  <a:schemeClr val="tx1"/>
                </a:solidFill>
              </a:rPr>
              <a:t>times per week) basis.</a:t>
            </a:r>
          </a:p>
          <a:p>
            <a:pPr marL="0" indent="0">
              <a:buNone/>
            </a:pPr>
            <a:endParaRPr lang="en-US" sz="2200" dirty="0" smtClean="0">
              <a:solidFill>
                <a:schemeClr val="tx1"/>
              </a:solidFill>
            </a:endParaRPr>
          </a:p>
          <a:p>
            <a:r>
              <a:rPr lang="en-US" sz="2200" dirty="0" smtClean="0">
                <a:solidFill>
                  <a:schemeClr val="tx1"/>
                </a:solidFill>
              </a:rPr>
              <a:t>Each </a:t>
            </a:r>
            <a:r>
              <a:rPr lang="en-US" sz="2200" dirty="0">
                <a:solidFill>
                  <a:schemeClr val="tx1"/>
                </a:solidFill>
              </a:rPr>
              <a:t>treatment is then approximately </a:t>
            </a:r>
            <a:r>
              <a:rPr lang="en-US" sz="2200" dirty="0">
                <a:solidFill>
                  <a:srgbClr val="FF0000"/>
                </a:solidFill>
              </a:rPr>
              <a:t>3–4 hours </a:t>
            </a:r>
            <a:r>
              <a:rPr lang="en-US" sz="2200" dirty="0">
                <a:solidFill>
                  <a:schemeClr val="tx1"/>
                </a:solidFill>
              </a:rPr>
              <a:t>in length.</a:t>
            </a:r>
          </a:p>
          <a:p>
            <a:pPr marL="0" indent="0">
              <a:buNone/>
            </a:pPr>
            <a:endParaRPr lang="en-US" sz="2200" dirty="0" smtClean="0">
              <a:solidFill>
                <a:schemeClr val="tx1"/>
              </a:solidFill>
            </a:endParaRPr>
          </a:p>
        </p:txBody>
      </p:sp>
    </p:spTree>
    <p:extLst>
      <p:ext uri="{BB962C8B-B14F-4D97-AF65-F5344CB8AC3E}">
        <p14:creationId xmlns:p14="http://schemas.microsoft.com/office/powerpoint/2010/main" val="708703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777240"/>
            <a:ext cx="8908473" cy="6080760"/>
          </a:xfrm>
        </p:spPr>
        <p:txBody>
          <a:bodyPr>
            <a:normAutofit/>
          </a:bodyPr>
          <a:lstStyle/>
          <a:p>
            <a:r>
              <a:rPr lang="en-US" sz="2200" dirty="0">
                <a:solidFill>
                  <a:schemeClr val="tx1"/>
                </a:solidFill>
              </a:rPr>
              <a:t>Data by </a:t>
            </a:r>
            <a:r>
              <a:rPr lang="en-US" sz="2200" dirty="0" err="1">
                <a:solidFill>
                  <a:schemeClr val="tx1"/>
                </a:solidFill>
              </a:rPr>
              <a:t>Schiffl</a:t>
            </a:r>
            <a:r>
              <a:rPr lang="en-US" sz="2200" dirty="0">
                <a:solidFill>
                  <a:schemeClr val="tx1"/>
                </a:solidFill>
              </a:rPr>
              <a:t> (2002) suggest that mortality is reduced in patients with </a:t>
            </a:r>
            <a:r>
              <a:rPr lang="en-US" sz="2200" u="sng" dirty="0">
                <a:solidFill>
                  <a:schemeClr val="tx1"/>
                </a:solidFill>
              </a:rPr>
              <a:t>acute</a:t>
            </a:r>
            <a:r>
              <a:rPr lang="en-US" sz="2200" dirty="0">
                <a:solidFill>
                  <a:schemeClr val="tx1"/>
                </a:solidFill>
              </a:rPr>
              <a:t> renal failure dialyzed </a:t>
            </a:r>
            <a:r>
              <a:rPr lang="en-US" sz="2200" b="1" dirty="0">
                <a:solidFill>
                  <a:srgbClr val="FF0000"/>
                </a:solidFill>
              </a:rPr>
              <a:t>six times per week </a:t>
            </a:r>
            <a:r>
              <a:rPr lang="en-US" sz="2200" dirty="0">
                <a:solidFill>
                  <a:schemeClr val="tx1"/>
                </a:solidFill>
              </a:rPr>
              <a:t>as opposed to those receiving dialysis every other day.</a:t>
            </a:r>
          </a:p>
          <a:p>
            <a:pPr marL="0" indent="0">
              <a:buNone/>
            </a:pPr>
            <a:endParaRPr lang="en-US" sz="2200" dirty="0">
              <a:solidFill>
                <a:schemeClr val="tx1"/>
              </a:solidFill>
            </a:endParaRPr>
          </a:p>
          <a:p>
            <a:endParaRPr lang="en-US" sz="2200" dirty="0" smtClean="0">
              <a:solidFill>
                <a:schemeClr val="tx1"/>
              </a:solidFill>
            </a:endParaRPr>
          </a:p>
          <a:p>
            <a:r>
              <a:rPr lang="en-US" sz="2200" dirty="0" smtClean="0">
                <a:solidFill>
                  <a:schemeClr val="tx1"/>
                </a:solidFill>
              </a:rPr>
              <a:t>If every-other-day dialysis is to be given, the treatment length should probably be set at</a:t>
            </a:r>
            <a:r>
              <a:rPr lang="en-US" sz="2200" dirty="0" smtClean="0"/>
              <a:t> </a:t>
            </a:r>
            <a:r>
              <a:rPr lang="en-US" sz="2200" b="1" dirty="0" smtClean="0">
                <a:solidFill>
                  <a:srgbClr val="FF0000"/>
                </a:solidFill>
              </a:rPr>
              <a:t>4–6 hours</a:t>
            </a:r>
            <a:r>
              <a:rPr lang="en-US" sz="2200" dirty="0" smtClean="0"/>
              <a:t>, </a:t>
            </a:r>
            <a:r>
              <a:rPr lang="en-US" sz="2200" dirty="0" smtClean="0">
                <a:solidFill>
                  <a:schemeClr val="tx1"/>
                </a:solidFill>
              </a:rPr>
              <a:t>to deliver a single pool </a:t>
            </a:r>
            <a:r>
              <a:rPr lang="en-US" sz="2200" i="1" dirty="0" err="1" smtClean="0">
                <a:solidFill>
                  <a:schemeClr val="tx1"/>
                </a:solidFill>
              </a:rPr>
              <a:t>Kt</a:t>
            </a:r>
            <a:r>
              <a:rPr lang="en-US" sz="2200" dirty="0" smtClean="0">
                <a:solidFill>
                  <a:schemeClr val="tx1"/>
                </a:solidFill>
              </a:rPr>
              <a:t>/</a:t>
            </a:r>
            <a:r>
              <a:rPr lang="en-US" sz="2200" i="1" dirty="0" smtClean="0">
                <a:solidFill>
                  <a:schemeClr val="tx1"/>
                </a:solidFill>
              </a:rPr>
              <a:t>V </a:t>
            </a:r>
            <a:r>
              <a:rPr lang="en-US" sz="2200" dirty="0" smtClean="0">
                <a:solidFill>
                  <a:schemeClr val="tx1"/>
                </a:solidFill>
              </a:rPr>
              <a:t>of at least </a:t>
            </a:r>
            <a:r>
              <a:rPr lang="en-US" sz="2200" u="sng" dirty="0" smtClean="0">
                <a:solidFill>
                  <a:schemeClr val="tx1"/>
                </a:solidFill>
              </a:rPr>
              <a:t>1.2–1.3</a:t>
            </a:r>
            <a:r>
              <a:rPr lang="en-US" sz="2200" dirty="0" smtClean="0">
                <a:solidFill>
                  <a:schemeClr val="tx1"/>
                </a:solidFill>
              </a:rPr>
              <a:t>, as recommended for chronic therapy. </a:t>
            </a:r>
          </a:p>
          <a:p>
            <a:pPr marL="0" indent="0">
              <a:buNone/>
            </a:pPr>
            <a:endParaRPr lang="en-US" sz="2200" dirty="0" smtClean="0">
              <a:solidFill>
                <a:schemeClr val="tx1"/>
              </a:solidFill>
            </a:endParaRPr>
          </a:p>
          <a:p>
            <a:pPr marL="0" indent="0">
              <a:buNone/>
            </a:pPr>
            <a:endParaRPr lang="en-US" sz="2200" dirty="0">
              <a:solidFill>
                <a:schemeClr val="tx1"/>
              </a:solidFill>
            </a:endParaRPr>
          </a:p>
          <a:p>
            <a:r>
              <a:rPr lang="en-US" sz="2200" dirty="0" smtClean="0">
                <a:solidFill>
                  <a:schemeClr val="tx1"/>
                </a:solidFill>
              </a:rPr>
              <a:t>The </a:t>
            </a:r>
            <a:r>
              <a:rPr lang="en-US" sz="2200" dirty="0">
                <a:solidFill>
                  <a:schemeClr val="tx1"/>
                </a:solidFill>
              </a:rPr>
              <a:t>VA/NIH (2008) study compared outcomes in acute patients dialyzed either 3 or 6 times per week and found absolutely </a:t>
            </a:r>
            <a:r>
              <a:rPr lang="en-US" sz="2200" b="1" i="1" dirty="0">
                <a:solidFill>
                  <a:schemeClr val="tx1"/>
                </a:solidFill>
              </a:rPr>
              <a:t>no</a:t>
            </a:r>
            <a:r>
              <a:rPr lang="en-US" sz="2200" dirty="0">
                <a:solidFill>
                  <a:schemeClr val="tx1"/>
                </a:solidFill>
              </a:rPr>
              <a:t> difference in outcomes. </a:t>
            </a:r>
          </a:p>
          <a:p>
            <a:endParaRPr lang="en-US" sz="2200" dirty="0" smtClean="0">
              <a:solidFill>
                <a:schemeClr val="tx1"/>
              </a:solidFill>
            </a:endParaRPr>
          </a:p>
          <a:p>
            <a:endParaRPr lang="en-US" sz="2200" dirty="0">
              <a:solidFill>
                <a:schemeClr val="tx1"/>
              </a:solidFill>
            </a:endParaRPr>
          </a:p>
          <a:p>
            <a:endParaRPr lang="en-US" sz="2200" dirty="0">
              <a:solidFill>
                <a:schemeClr val="tx1"/>
              </a:solidFill>
            </a:endParaRPr>
          </a:p>
        </p:txBody>
      </p:sp>
    </p:spTree>
    <p:extLst>
      <p:ext uri="{BB962C8B-B14F-4D97-AF65-F5344CB8AC3E}">
        <p14:creationId xmlns:p14="http://schemas.microsoft.com/office/powerpoint/2010/main" val="2169906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2873" y="1274618"/>
            <a:ext cx="8839200" cy="5749636"/>
          </a:xfrm>
        </p:spPr>
        <p:txBody>
          <a:bodyPr>
            <a:normAutofit/>
          </a:bodyPr>
          <a:lstStyle/>
          <a:p>
            <a:pPr marL="0" indent="0">
              <a:buNone/>
            </a:pPr>
            <a:endParaRPr lang="en-US" sz="2200" dirty="0" smtClean="0">
              <a:solidFill>
                <a:schemeClr val="tx1"/>
              </a:solidFill>
            </a:endParaRPr>
          </a:p>
          <a:p>
            <a:r>
              <a:rPr lang="en-US" sz="2200" dirty="0" smtClean="0">
                <a:solidFill>
                  <a:schemeClr val="tx1"/>
                </a:solidFill>
              </a:rPr>
              <a:t>The </a:t>
            </a:r>
            <a:r>
              <a:rPr lang="en-US" sz="2200" b="1" u="sng" dirty="0" smtClean="0">
                <a:solidFill>
                  <a:schemeClr val="tx1"/>
                </a:solidFill>
              </a:rPr>
              <a:t>intensity of </a:t>
            </a:r>
            <a:r>
              <a:rPr lang="en-US" sz="2200" b="1" u="sng" dirty="0">
                <a:solidFill>
                  <a:schemeClr val="tx1"/>
                </a:solidFill>
              </a:rPr>
              <a:t>dialysis</a:t>
            </a:r>
            <a:r>
              <a:rPr lang="en-US" sz="2200" i="1" u="sng" dirty="0">
                <a:solidFill>
                  <a:schemeClr val="tx1"/>
                </a:solidFill>
              </a:rPr>
              <a:t> </a:t>
            </a:r>
            <a:r>
              <a:rPr lang="en-US" sz="2200" dirty="0">
                <a:solidFill>
                  <a:schemeClr val="tx1"/>
                </a:solidFill>
              </a:rPr>
              <a:t>in the 3-times-per-week group was </a:t>
            </a:r>
            <a:r>
              <a:rPr lang="en-US" sz="2200" dirty="0" smtClean="0">
                <a:solidFill>
                  <a:schemeClr val="tx1"/>
                </a:solidFill>
              </a:rPr>
              <a:t>substantially higher </a:t>
            </a:r>
            <a:r>
              <a:rPr lang="en-US" sz="2200" dirty="0">
                <a:solidFill>
                  <a:schemeClr val="tx1"/>
                </a:solidFill>
              </a:rPr>
              <a:t>(</a:t>
            </a:r>
            <a:r>
              <a:rPr lang="en-US" sz="2200" i="1" dirty="0" err="1">
                <a:solidFill>
                  <a:schemeClr val="tx1"/>
                </a:solidFill>
              </a:rPr>
              <a:t>Kt</a:t>
            </a:r>
            <a:r>
              <a:rPr lang="en-US" sz="2200" dirty="0">
                <a:solidFill>
                  <a:schemeClr val="tx1"/>
                </a:solidFill>
              </a:rPr>
              <a:t>/</a:t>
            </a:r>
            <a:r>
              <a:rPr lang="en-US" sz="2200" i="1" dirty="0">
                <a:solidFill>
                  <a:schemeClr val="tx1"/>
                </a:solidFill>
              </a:rPr>
              <a:t>V </a:t>
            </a:r>
            <a:r>
              <a:rPr lang="en-US" sz="2200" dirty="0">
                <a:solidFill>
                  <a:schemeClr val="tx1"/>
                </a:solidFill>
              </a:rPr>
              <a:t>of 1.3 or more) than in the </a:t>
            </a:r>
            <a:r>
              <a:rPr lang="en-US" sz="2200" dirty="0" err="1">
                <a:solidFill>
                  <a:schemeClr val="tx1"/>
                </a:solidFill>
              </a:rPr>
              <a:t>Schiffl</a:t>
            </a:r>
            <a:r>
              <a:rPr lang="en-US" sz="2200" dirty="0">
                <a:solidFill>
                  <a:schemeClr val="tx1"/>
                </a:solidFill>
              </a:rPr>
              <a:t> article. </a:t>
            </a:r>
            <a:endParaRPr lang="en-US" sz="2200" dirty="0" smtClean="0">
              <a:solidFill>
                <a:schemeClr val="tx1"/>
              </a:solidFill>
            </a:endParaRPr>
          </a:p>
          <a:p>
            <a:endParaRPr lang="en-US" sz="2200" dirty="0" smtClean="0">
              <a:solidFill>
                <a:schemeClr val="tx1"/>
              </a:solidFill>
            </a:endParaRPr>
          </a:p>
          <a:p>
            <a:endParaRPr lang="en-US" sz="2200" dirty="0" smtClean="0">
              <a:solidFill>
                <a:schemeClr val="tx1"/>
              </a:solidFill>
            </a:endParaRPr>
          </a:p>
          <a:p>
            <a:r>
              <a:rPr lang="en-US" sz="2200" dirty="0" smtClean="0">
                <a:solidFill>
                  <a:schemeClr val="tx1"/>
                </a:solidFill>
              </a:rPr>
              <a:t>For this </a:t>
            </a:r>
            <a:r>
              <a:rPr lang="en-US" sz="2200" dirty="0">
                <a:solidFill>
                  <a:schemeClr val="tx1"/>
                </a:solidFill>
              </a:rPr>
              <a:t>reason, the KDIGO workgroup on acute kidney </a:t>
            </a:r>
            <a:r>
              <a:rPr lang="en-US" sz="2200" dirty="0" smtClean="0">
                <a:solidFill>
                  <a:schemeClr val="tx1"/>
                </a:solidFill>
              </a:rPr>
              <a:t>injury (2012</a:t>
            </a:r>
            <a:r>
              <a:rPr lang="en-US" sz="2200" dirty="0">
                <a:solidFill>
                  <a:schemeClr val="tx1"/>
                </a:solidFill>
              </a:rPr>
              <a:t>) recommends that when attempting to </a:t>
            </a:r>
            <a:r>
              <a:rPr lang="en-US" sz="2200" dirty="0" smtClean="0">
                <a:solidFill>
                  <a:schemeClr val="tx1"/>
                </a:solidFill>
              </a:rPr>
              <a:t>maintain acute </a:t>
            </a:r>
            <a:r>
              <a:rPr lang="en-US" sz="2200" dirty="0">
                <a:solidFill>
                  <a:schemeClr val="tx1"/>
                </a:solidFill>
              </a:rPr>
              <a:t>patients on a </a:t>
            </a:r>
            <a:r>
              <a:rPr lang="en-US" sz="2200" b="1" dirty="0">
                <a:solidFill>
                  <a:schemeClr val="tx1"/>
                </a:solidFill>
              </a:rPr>
              <a:t>3-times-per-week</a:t>
            </a:r>
            <a:r>
              <a:rPr lang="en-US" sz="2200" dirty="0">
                <a:solidFill>
                  <a:schemeClr val="tx1"/>
                </a:solidFill>
              </a:rPr>
              <a:t> schedule</a:t>
            </a:r>
            <a:r>
              <a:rPr lang="en-US" sz="2200" dirty="0"/>
              <a:t>, </a:t>
            </a:r>
            <a:r>
              <a:rPr lang="en-US" sz="2200" b="1" dirty="0">
                <a:solidFill>
                  <a:srgbClr val="FF0000"/>
                </a:solidFill>
              </a:rPr>
              <a:t>each </a:t>
            </a:r>
            <a:r>
              <a:rPr lang="en-US" sz="2200" b="1" dirty="0" smtClean="0">
                <a:solidFill>
                  <a:srgbClr val="FF0000"/>
                </a:solidFill>
              </a:rPr>
              <a:t>treatment should </a:t>
            </a:r>
            <a:r>
              <a:rPr lang="en-US" sz="2200" b="1" dirty="0">
                <a:solidFill>
                  <a:srgbClr val="FF0000"/>
                </a:solidFill>
              </a:rPr>
              <a:t>have a </a:t>
            </a:r>
            <a:r>
              <a:rPr lang="en-US" sz="2200" b="1" i="1" dirty="0" err="1">
                <a:solidFill>
                  <a:srgbClr val="FF0000"/>
                </a:solidFill>
              </a:rPr>
              <a:t>Kt</a:t>
            </a:r>
            <a:r>
              <a:rPr lang="en-US" sz="2200" b="1" dirty="0">
                <a:solidFill>
                  <a:srgbClr val="FF0000"/>
                </a:solidFill>
              </a:rPr>
              <a:t>/</a:t>
            </a:r>
            <a:r>
              <a:rPr lang="en-US" sz="2200" b="1" i="1" dirty="0">
                <a:solidFill>
                  <a:srgbClr val="FF0000"/>
                </a:solidFill>
              </a:rPr>
              <a:t>V </a:t>
            </a:r>
            <a:r>
              <a:rPr lang="en-US" sz="2200" b="1" dirty="0">
                <a:solidFill>
                  <a:srgbClr val="FF0000"/>
                </a:solidFill>
              </a:rPr>
              <a:t>of </a:t>
            </a:r>
            <a:r>
              <a:rPr lang="en-US" sz="2200" b="1" dirty="0" smtClean="0">
                <a:solidFill>
                  <a:srgbClr val="FF0000"/>
                </a:solidFill>
              </a:rPr>
              <a:t>≥1.3.</a:t>
            </a:r>
          </a:p>
          <a:p>
            <a:pPr marL="0" indent="0">
              <a:buNone/>
            </a:pPr>
            <a:endParaRPr lang="en-US" sz="2200" dirty="0" smtClean="0"/>
          </a:p>
          <a:p>
            <a:pPr marL="0" indent="0">
              <a:buNone/>
            </a:pPr>
            <a:endParaRPr lang="en-US" sz="2200" dirty="0">
              <a:solidFill>
                <a:schemeClr val="tx1"/>
              </a:solidFill>
            </a:endParaRPr>
          </a:p>
        </p:txBody>
      </p:sp>
    </p:spTree>
    <p:extLst>
      <p:ext uri="{BB962C8B-B14F-4D97-AF65-F5344CB8AC3E}">
        <p14:creationId xmlns:p14="http://schemas.microsoft.com/office/powerpoint/2010/main" val="202202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0473" y="803565"/>
            <a:ext cx="9383279" cy="6119040"/>
          </a:xfrm>
        </p:spPr>
        <p:txBody>
          <a:bodyPr>
            <a:normAutofit/>
          </a:bodyPr>
          <a:lstStyle/>
          <a:p>
            <a:r>
              <a:rPr lang="en-US" sz="2200" dirty="0">
                <a:solidFill>
                  <a:schemeClr val="tx1"/>
                </a:solidFill>
              </a:rPr>
              <a:t>The amount of dialysis may need to be adjusted </a:t>
            </a:r>
            <a:r>
              <a:rPr lang="en-US" sz="2200" dirty="0" smtClean="0">
                <a:solidFill>
                  <a:schemeClr val="tx1"/>
                </a:solidFill>
              </a:rPr>
              <a:t>upward in </a:t>
            </a:r>
            <a:r>
              <a:rPr lang="en-US" sz="2200" dirty="0" err="1">
                <a:solidFill>
                  <a:srgbClr val="FF0000"/>
                </a:solidFill>
              </a:rPr>
              <a:t>hypercatabolic</a:t>
            </a:r>
            <a:r>
              <a:rPr lang="en-US" sz="2200" dirty="0">
                <a:solidFill>
                  <a:srgbClr val="FF0000"/>
                </a:solidFill>
              </a:rPr>
              <a:t> </a:t>
            </a:r>
            <a:r>
              <a:rPr lang="en-US" sz="2200" dirty="0">
                <a:solidFill>
                  <a:schemeClr val="tx1"/>
                </a:solidFill>
              </a:rPr>
              <a:t>patients. </a:t>
            </a:r>
            <a:endParaRPr lang="en-US" sz="2200" dirty="0" smtClean="0">
              <a:solidFill>
                <a:schemeClr val="tx1"/>
              </a:solidFill>
            </a:endParaRPr>
          </a:p>
          <a:p>
            <a:endParaRPr lang="en-US" sz="2200" dirty="0">
              <a:solidFill>
                <a:schemeClr val="tx1"/>
              </a:solidFill>
            </a:endParaRPr>
          </a:p>
          <a:p>
            <a:r>
              <a:rPr lang="en-US" sz="2200" dirty="0" smtClean="0">
                <a:solidFill>
                  <a:schemeClr val="tx1"/>
                </a:solidFill>
              </a:rPr>
              <a:t>A </a:t>
            </a:r>
            <a:r>
              <a:rPr lang="en-US" sz="2200" b="1" i="1" dirty="0">
                <a:solidFill>
                  <a:schemeClr val="tx1"/>
                </a:solidFill>
              </a:rPr>
              <a:t>low </a:t>
            </a:r>
            <a:r>
              <a:rPr lang="en-US" sz="2200" b="1" i="1" dirty="0" err="1">
                <a:solidFill>
                  <a:schemeClr val="tx1"/>
                </a:solidFill>
              </a:rPr>
              <a:t>predialysis</a:t>
            </a:r>
            <a:r>
              <a:rPr lang="en-US" sz="2200" b="1" i="1" dirty="0">
                <a:solidFill>
                  <a:schemeClr val="tx1"/>
                </a:solidFill>
              </a:rPr>
              <a:t> </a:t>
            </a:r>
            <a:r>
              <a:rPr lang="en-US" sz="2200" b="1" i="1" dirty="0" smtClean="0">
                <a:solidFill>
                  <a:schemeClr val="tx1"/>
                </a:solidFill>
              </a:rPr>
              <a:t>SUN level</a:t>
            </a:r>
            <a:r>
              <a:rPr lang="en-US" sz="2200" dirty="0" smtClean="0">
                <a:solidFill>
                  <a:schemeClr val="tx1"/>
                </a:solidFill>
              </a:rPr>
              <a:t> </a:t>
            </a:r>
            <a:r>
              <a:rPr lang="en-US" sz="2200" dirty="0">
                <a:solidFill>
                  <a:schemeClr val="tx1"/>
                </a:solidFill>
              </a:rPr>
              <a:t>should </a:t>
            </a:r>
            <a:r>
              <a:rPr lang="en-US" sz="2200" b="1" dirty="0">
                <a:solidFill>
                  <a:srgbClr val="FF0000"/>
                </a:solidFill>
              </a:rPr>
              <a:t>not</a:t>
            </a:r>
            <a:r>
              <a:rPr lang="en-US" sz="2200" dirty="0">
                <a:solidFill>
                  <a:schemeClr val="tx1"/>
                </a:solidFill>
              </a:rPr>
              <a:t> be used as a justification to reduce </a:t>
            </a:r>
            <a:r>
              <a:rPr lang="en-US" sz="2200" dirty="0" smtClean="0">
                <a:solidFill>
                  <a:schemeClr val="tx1"/>
                </a:solidFill>
              </a:rPr>
              <a:t>the amount </a:t>
            </a:r>
            <a:r>
              <a:rPr lang="en-US" sz="2200" dirty="0">
                <a:solidFill>
                  <a:schemeClr val="tx1"/>
                </a:solidFill>
              </a:rPr>
              <a:t>of dialysis unless substantial residual renal </a:t>
            </a:r>
            <a:r>
              <a:rPr lang="en-US" sz="2200" dirty="0" smtClean="0">
                <a:solidFill>
                  <a:schemeClr val="tx1"/>
                </a:solidFill>
              </a:rPr>
              <a:t>urea clearance </a:t>
            </a:r>
            <a:r>
              <a:rPr lang="en-US" sz="2200" dirty="0">
                <a:solidFill>
                  <a:schemeClr val="tx1"/>
                </a:solidFill>
              </a:rPr>
              <a:t>is documented</a:t>
            </a:r>
            <a:r>
              <a:rPr lang="en-US" sz="2200" dirty="0" smtClean="0">
                <a:solidFill>
                  <a:schemeClr val="tx1"/>
                </a:solidFill>
              </a:rPr>
              <a:t>;</a:t>
            </a:r>
          </a:p>
          <a:p>
            <a:endParaRPr lang="en-US" sz="2200" dirty="0">
              <a:solidFill>
                <a:schemeClr val="tx1"/>
              </a:solidFill>
            </a:endParaRPr>
          </a:p>
          <a:p>
            <a:r>
              <a:rPr lang="en-US" sz="2200" dirty="0" smtClean="0">
                <a:solidFill>
                  <a:schemeClr val="tx1"/>
                </a:solidFill>
              </a:rPr>
              <a:t> </a:t>
            </a:r>
            <a:r>
              <a:rPr lang="en-US" sz="2200" dirty="0">
                <a:solidFill>
                  <a:schemeClr val="tx1"/>
                </a:solidFill>
              </a:rPr>
              <a:t>many acute renal failure </a:t>
            </a:r>
            <a:r>
              <a:rPr lang="en-US" sz="2200" dirty="0" smtClean="0">
                <a:solidFill>
                  <a:schemeClr val="tx1"/>
                </a:solidFill>
              </a:rPr>
              <a:t>patients tend </a:t>
            </a:r>
            <a:r>
              <a:rPr lang="en-US" sz="2200" dirty="0">
                <a:solidFill>
                  <a:schemeClr val="tx1"/>
                </a:solidFill>
              </a:rPr>
              <a:t>to have decreased urea generation rates due to </a:t>
            </a:r>
            <a:r>
              <a:rPr lang="en-US" sz="2200" b="1" i="1" dirty="0">
                <a:solidFill>
                  <a:schemeClr val="tx1"/>
                </a:solidFill>
              </a:rPr>
              <a:t>lack </a:t>
            </a:r>
            <a:r>
              <a:rPr lang="en-US" sz="2200" b="1" i="1" dirty="0" smtClean="0">
                <a:solidFill>
                  <a:schemeClr val="tx1"/>
                </a:solidFill>
              </a:rPr>
              <a:t>of protein </a:t>
            </a:r>
            <a:r>
              <a:rPr lang="en-US" sz="2200" b="1" i="1" dirty="0">
                <a:solidFill>
                  <a:schemeClr val="tx1"/>
                </a:solidFill>
              </a:rPr>
              <a:t>ingestion </a:t>
            </a:r>
            <a:r>
              <a:rPr lang="en-US" sz="2200" dirty="0">
                <a:solidFill>
                  <a:schemeClr val="tx1"/>
                </a:solidFill>
              </a:rPr>
              <a:t>and/or to </a:t>
            </a:r>
            <a:r>
              <a:rPr lang="en-US" sz="2200" b="1" i="1" dirty="0">
                <a:solidFill>
                  <a:schemeClr val="tx1"/>
                </a:solidFill>
              </a:rPr>
              <a:t>impairment of urea </a:t>
            </a:r>
            <a:r>
              <a:rPr lang="en-US" sz="2200" b="1" i="1" dirty="0" smtClean="0">
                <a:solidFill>
                  <a:schemeClr val="tx1"/>
                </a:solidFill>
              </a:rPr>
              <a:t>synthesis by </a:t>
            </a:r>
            <a:r>
              <a:rPr lang="en-US" sz="2200" b="1" i="1" dirty="0">
                <a:solidFill>
                  <a:schemeClr val="tx1"/>
                </a:solidFill>
              </a:rPr>
              <a:t>the liver. </a:t>
            </a:r>
            <a:endParaRPr lang="en-US" sz="2200" b="1" i="1" dirty="0" smtClean="0">
              <a:solidFill>
                <a:schemeClr val="tx1"/>
              </a:solidFill>
            </a:endParaRPr>
          </a:p>
          <a:p>
            <a:pPr marL="0" indent="0">
              <a:buNone/>
            </a:pPr>
            <a:endParaRPr lang="en-US" sz="2200" dirty="0">
              <a:solidFill>
                <a:schemeClr val="tx1"/>
              </a:solidFill>
            </a:endParaRPr>
          </a:p>
          <a:p>
            <a:r>
              <a:rPr lang="en-US" sz="2200" dirty="0" smtClean="0">
                <a:solidFill>
                  <a:schemeClr val="tx1"/>
                </a:solidFill>
              </a:rPr>
              <a:t>Therefore</a:t>
            </a:r>
            <a:r>
              <a:rPr lang="en-US" sz="2200" dirty="0">
                <a:solidFill>
                  <a:schemeClr val="tx1"/>
                </a:solidFill>
              </a:rPr>
              <a:t>, in such patients a </a:t>
            </a:r>
            <a:r>
              <a:rPr lang="en-US" sz="2200" dirty="0">
                <a:solidFill>
                  <a:srgbClr val="FF0000"/>
                </a:solidFill>
              </a:rPr>
              <a:t>low SUN</a:t>
            </a:r>
            <a:r>
              <a:rPr lang="en-US" sz="2200" dirty="0"/>
              <a:t> </a:t>
            </a:r>
            <a:r>
              <a:rPr lang="en-US" sz="2200" dirty="0">
                <a:solidFill>
                  <a:schemeClr val="tx1"/>
                </a:solidFill>
              </a:rPr>
              <a:t>does </a:t>
            </a:r>
            <a:r>
              <a:rPr lang="en-US" sz="2200" b="1" dirty="0" smtClean="0">
                <a:solidFill>
                  <a:schemeClr val="tx1"/>
                </a:solidFill>
              </a:rPr>
              <a:t>not</a:t>
            </a:r>
            <a:r>
              <a:rPr lang="en-US" sz="2200" dirty="0" smtClean="0">
                <a:solidFill>
                  <a:schemeClr val="tx1"/>
                </a:solidFill>
              </a:rPr>
              <a:t> necessarily </a:t>
            </a:r>
            <a:r>
              <a:rPr lang="en-US" sz="2200" dirty="0">
                <a:solidFill>
                  <a:schemeClr val="tx1"/>
                </a:solidFill>
              </a:rPr>
              <a:t>reflect low levels of other uremic toxins.</a:t>
            </a:r>
          </a:p>
        </p:txBody>
      </p:sp>
    </p:spTree>
    <p:extLst>
      <p:ext uri="{BB962C8B-B14F-4D97-AF65-F5344CB8AC3E}">
        <p14:creationId xmlns:p14="http://schemas.microsoft.com/office/powerpoint/2010/main" val="4118324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728" y="471710"/>
            <a:ext cx="9284172" cy="858326"/>
          </a:xfrm>
        </p:spPr>
        <p:txBody>
          <a:bodyPr/>
          <a:lstStyle/>
          <a:p>
            <a:r>
              <a:rPr lang="en-US" b="1" i="1" dirty="0"/>
              <a:t>Choosing the dialysis solution.</a:t>
            </a:r>
            <a:endParaRPr lang="en-US" i="1" dirty="0"/>
          </a:p>
        </p:txBody>
      </p:sp>
      <p:sp>
        <p:nvSpPr>
          <p:cNvPr id="3" name="Content Placeholder 2"/>
          <p:cNvSpPr>
            <a:spLocks noGrp="1"/>
          </p:cNvSpPr>
          <p:nvPr>
            <p:ph idx="1"/>
          </p:nvPr>
        </p:nvSpPr>
        <p:spPr>
          <a:xfrm>
            <a:off x="1953491" y="1593273"/>
            <a:ext cx="9551121" cy="5264727"/>
          </a:xfrm>
        </p:spPr>
        <p:txBody>
          <a:bodyPr>
            <a:normAutofit/>
          </a:bodyPr>
          <a:lstStyle/>
          <a:p>
            <a:r>
              <a:rPr lang="en-US" sz="2000" dirty="0">
                <a:solidFill>
                  <a:schemeClr val="tx1"/>
                </a:solidFill>
              </a:rPr>
              <a:t>In our example, we have </a:t>
            </a:r>
            <a:r>
              <a:rPr lang="en-US" sz="2000" dirty="0" smtClean="0">
                <a:solidFill>
                  <a:schemeClr val="tx1"/>
                </a:solidFill>
              </a:rPr>
              <a:t>chosen a </a:t>
            </a:r>
            <a:r>
              <a:rPr lang="en-US" sz="2000" dirty="0">
                <a:solidFill>
                  <a:schemeClr val="tx1"/>
                </a:solidFill>
              </a:rPr>
              <a:t>bicarbonate level of 25 </a:t>
            </a:r>
            <a:r>
              <a:rPr lang="en-US" sz="2000" dirty="0" err="1">
                <a:solidFill>
                  <a:schemeClr val="tx1"/>
                </a:solidFill>
              </a:rPr>
              <a:t>mM</a:t>
            </a:r>
            <a:r>
              <a:rPr lang="en-US" sz="2000" dirty="0">
                <a:solidFill>
                  <a:schemeClr val="tx1"/>
                </a:solidFill>
              </a:rPr>
              <a:t> with a sodium level of </a:t>
            </a:r>
            <a:r>
              <a:rPr lang="en-US" sz="2000" u="sng" dirty="0">
                <a:solidFill>
                  <a:schemeClr val="tx1"/>
                </a:solidFill>
              </a:rPr>
              <a:t>145</a:t>
            </a:r>
            <a:r>
              <a:rPr lang="en-US" sz="2000" dirty="0">
                <a:solidFill>
                  <a:schemeClr val="tx1"/>
                </a:solidFill>
              </a:rPr>
              <a:t> </a:t>
            </a:r>
            <a:r>
              <a:rPr lang="en-US" sz="2000" dirty="0" err="1" smtClean="0">
                <a:solidFill>
                  <a:schemeClr val="tx1"/>
                </a:solidFill>
              </a:rPr>
              <a:t>mM</a:t>
            </a:r>
            <a:r>
              <a:rPr lang="en-US" sz="2000" dirty="0" smtClean="0">
                <a:solidFill>
                  <a:schemeClr val="tx1"/>
                </a:solidFill>
              </a:rPr>
              <a:t>, a </a:t>
            </a:r>
            <a:r>
              <a:rPr lang="en-US" sz="2000" dirty="0">
                <a:solidFill>
                  <a:schemeClr val="tx1"/>
                </a:solidFill>
              </a:rPr>
              <a:t>potassium level of </a:t>
            </a:r>
            <a:r>
              <a:rPr lang="en-US" sz="2000" u="sng" dirty="0">
                <a:solidFill>
                  <a:schemeClr val="tx1"/>
                </a:solidFill>
              </a:rPr>
              <a:t>3.5</a:t>
            </a:r>
            <a:r>
              <a:rPr lang="en-US" sz="2000" dirty="0">
                <a:solidFill>
                  <a:schemeClr val="tx1"/>
                </a:solidFill>
              </a:rPr>
              <a:t> </a:t>
            </a:r>
            <a:r>
              <a:rPr lang="en-US" sz="2000" dirty="0" err="1">
                <a:solidFill>
                  <a:schemeClr val="tx1"/>
                </a:solidFill>
              </a:rPr>
              <a:t>mM</a:t>
            </a:r>
            <a:r>
              <a:rPr lang="en-US" sz="2000" dirty="0">
                <a:solidFill>
                  <a:schemeClr val="tx1"/>
                </a:solidFill>
              </a:rPr>
              <a:t>, a calcium level of </a:t>
            </a:r>
            <a:r>
              <a:rPr lang="en-US" sz="2000" u="sng" dirty="0">
                <a:solidFill>
                  <a:schemeClr val="tx1"/>
                </a:solidFill>
              </a:rPr>
              <a:t>1.5</a:t>
            </a:r>
            <a:r>
              <a:rPr lang="en-US" sz="2000" dirty="0">
                <a:solidFill>
                  <a:schemeClr val="tx1"/>
                </a:solidFill>
              </a:rPr>
              <a:t> </a:t>
            </a:r>
            <a:r>
              <a:rPr lang="en-US" sz="2000" dirty="0" err="1" smtClean="0">
                <a:solidFill>
                  <a:schemeClr val="tx1"/>
                </a:solidFill>
              </a:rPr>
              <a:t>mM</a:t>
            </a:r>
            <a:r>
              <a:rPr lang="en-US" sz="2000" dirty="0">
                <a:solidFill>
                  <a:schemeClr val="tx1"/>
                </a:solidFill>
              </a:rPr>
              <a:t> </a:t>
            </a:r>
            <a:r>
              <a:rPr lang="en-US" sz="2000" dirty="0" smtClean="0">
                <a:solidFill>
                  <a:schemeClr val="tx1"/>
                </a:solidFill>
              </a:rPr>
              <a:t>(3.0 </a:t>
            </a:r>
            <a:r>
              <a:rPr lang="en-US" sz="2000" dirty="0" err="1">
                <a:solidFill>
                  <a:schemeClr val="tx1"/>
                </a:solidFill>
              </a:rPr>
              <a:t>mEq</a:t>
            </a:r>
            <a:r>
              <a:rPr lang="en-US" sz="2000" dirty="0">
                <a:solidFill>
                  <a:schemeClr val="tx1"/>
                </a:solidFill>
              </a:rPr>
              <a:t>/L), a magnesium level of </a:t>
            </a:r>
            <a:r>
              <a:rPr lang="en-US" sz="2000" u="sng" dirty="0">
                <a:solidFill>
                  <a:schemeClr val="tx1"/>
                </a:solidFill>
              </a:rPr>
              <a:t>0.375</a:t>
            </a:r>
            <a:r>
              <a:rPr lang="en-US" sz="2000" dirty="0">
                <a:solidFill>
                  <a:schemeClr val="tx1"/>
                </a:solidFill>
              </a:rPr>
              <a:t> </a:t>
            </a:r>
            <a:r>
              <a:rPr lang="en-US" sz="2000" dirty="0" err="1">
                <a:solidFill>
                  <a:schemeClr val="tx1"/>
                </a:solidFill>
              </a:rPr>
              <a:t>mM</a:t>
            </a:r>
            <a:r>
              <a:rPr lang="en-US" sz="2000" dirty="0">
                <a:solidFill>
                  <a:schemeClr val="tx1"/>
                </a:solidFill>
              </a:rPr>
              <a:t> (0.75 </a:t>
            </a:r>
            <a:r>
              <a:rPr lang="en-US" sz="2000" dirty="0" err="1">
                <a:solidFill>
                  <a:schemeClr val="tx1"/>
                </a:solidFill>
              </a:rPr>
              <a:t>mEq</a:t>
            </a:r>
            <a:r>
              <a:rPr lang="en-US" sz="2000" dirty="0">
                <a:solidFill>
                  <a:schemeClr val="tx1"/>
                </a:solidFill>
              </a:rPr>
              <a:t>/L), </a:t>
            </a:r>
            <a:r>
              <a:rPr lang="en-US" sz="2000" dirty="0" smtClean="0">
                <a:solidFill>
                  <a:schemeClr val="tx1"/>
                </a:solidFill>
              </a:rPr>
              <a:t>a dextrose </a:t>
            </a:r>
            <a:r>
              <a:rPr lang="en-US" sz="2000" dirty="0">
                <a:solidFill>
                  <a:schemeClr val="tx1"/>
                </a:solidFill>
              </a:rPr>
              <a:t>level of 5.5 </a:t>
            </a:r>
            <a:r>
              <a:rPr lang="en-US" sz="2000" dirty="0" err="1">
                <a:solidFill>
                  <a:schemeClr val="tx1"/>
                </a:solidFill>
              </a:rPr>
              <a:t>mM</a:t>
            </a:r>
            <a:r>
              <a:rPr lang="en-US" sz="2000" dirty="0">
                <a:solidFill>
                  <a:schemeClr val="tx1"/>
                </a:solidFill>
              </a:rPr>
              <a:t> (</a:t>
            </a:r>
            <a:r>
              <a:rPr lang="en-US" sz="2000" u="sng" dirty="0">
                <a:solidFill>
                  <a:schemeClr val="tx1"/>
                </a:solidFill>
              </a:rPr>
              <a:t>100</a:t>
            </a:r>
            <a:r>
              <a:rPr lang="en-US" sz="2000" dirty="0">
                <a:solidFill>
                  <a:schemeClr val="tx1"/>
                </a:solidFill>
              </a:rPr>
              <a:t> mg/</a:t>
            </a:r>
            <a:r>
              <a:rPr lang="en-US" sz="2000" dirty="0" err="1">
                <a:solidFill>
                  <a:schemeClr val="tx1"/>
                </a:solidFill>
              </a:rPr>
              <a:t>dL</a:t>
            </a:r>
            <a:r>
              <a:rPr lang="en-US" sz="2000" dirty="0">
                <a:solidFill>
                  <a:schemeClr val="tx1"/>
                </a:solidFill>
              </a:rPr>
              <a:t>), and </a:t>
            </a:r>
            <a:r>
              <a:rPr lang="en-US" sz="2000" u="sng" dirty="0">
                <a:solidFill>
                  <a:schemeClr val="tx1"/>
                </a:solidFill>
              </a:rPr>
              <a:t>no</a:t>
            </a:r>
            <a:r>
              <a:rPr lang="en-US" sz="2000" dirty="0">
                <a:solidFill>
                  <a:schemeClr val="tx1"/>
                </a:solidFill>
              </a:rPr>
              <a:t> phosphorus</a:t>
            </a:r>
            <a:r>
              <a:rPr lang="en-US" sz="2000" dirty="0" smtClean="0">
                <a:solidFill>
                  <a:schemeClr val="tx1"/>
                </a:solidFill>
              </a:rPr>
              <a:t>.</a:t>
            </a:r>
          </a:p>
          <a:p>
            <a:endParaRPr lang="en-US" sz="2000" dirty="0">
              <a:solidFill>
                <a:schemeClr val="tx1"/>
              </a:solidFill>
            </a:endParaRPr>
          </a:p>
          <a:p>
            <a:r>
              <a:rPr lang="en-US" sz="2000" dirty="0" smtClean="0">
                <a:solidFill>
                  <a:schemeClr val="tx1"/>
                </a:solidFill>
              </a:rPr>
              <a:t> Depending on </a:t>
            </a:r>
            <a:r>
              <a:rPr lang="en-US" sz="2000" dirty="0">
                <a:solidFill>
                  <a:schemeClr val="tx1"/>
                </a:solidFill>
              </a:rPr>
              <a:t>the circumstances, this prescription may have </a:t>
            </a:r>
            <a:r>
              <a:rPr lang="en-US" sz="2000" dirty="0" smtClean="0">
                <a:solidFill>
                  <a:schemeClr val="tx1"/>
                </a:solidFill>
              </a:rPr>
              <a:t>to be </a:t>
            </a:r>
            <a:r>
              <a:rPr lang="en-US" sz="2000" dirty="0">
                <a:solidFill>
                  <a:schemeClr val="tx1"/>
                </a:solidFill>
              </a:rPr>
              <a:t>altered in a given patient. </a:t>
            </a:r>
            <a:endParaRPr lang="en-US" sz="2000" dirty="0" smtClean="0">
              <a:solidFill>
                <a:schemeClr val="tx1"/>
              </a:solidFill>
            </a:endParaRPr>
          </a:p>
          <a:p>
            <a:pPr marL="0" indent="0">
              <a:buNone/>
            </a:pPr>
            <a:endParaRPr lang="en-US" sz="2000" dirty="0">
              <a:solidFill>
                <a:schemeClr val="tx1"/>
              </a:solidFill>
            </a:endParaRPr>
          </a:p>
          <a:p>
            <a:r>
              <a:rPr lang="en-US" sz="2000" dirty="0" smtClean="0">
                <a:solidFill>
                  <a:schemeClr val="tx1"/>
                </a:solidFill>
              </a:rPr>
              <a:t>It </a:t>
            </a:r>
            <a:r>
              <a:rPr lang="en-US" sz="2000" dirty="0">
                <a:solidFill>
                  <a:schemeClr val="tx1"/>
                </a:solidFill>
              </a:rPr>
              <a:t>is important to recognize </a:t>
            </a:r>
            <a:r>
              <a:rPr lang="en-US" sz="2000" dirty="0" smtClean="0">
                <a:solidFill>
                  <a:schemeClr val="tx1"/>
                </a:solidFill>
              </a:rPr>
              <a:t>that for </a:t>
            </a:r>
            <a:r>
              <a:rPr lang="en-US" sz="2000" dirty="0">
                <a:solidFill>
                  <a:schemeClr val="tx1"/>
                </a:solidFill>
              </a:rPr>
              <a:t>acute patients the dialysis solution composition should </a:t>
            </a:r>
            <a:r>
              <a:rPr lang="en-US" sz="2000" dirty="0" smtClean="0">
                <a:solidFill>
                  <a:schemeClr val="tx1"/>
                </a:solidFill>
              </a:rPr>
              <a:t>be tailored</a:t>
            </a:r>
            <a:r>
              <a:rPr lang="en-US" sz="2000" dirty="0">
                <a:solidFill>
                  <a:schemeClr val="tx1"/>
                </a:solidFill>
              </a:rPr>
              <a:t>. </a:t>
            </a:r>
            <a:endParaRPr lang="en-US" sz="2000" dirty="0" smtClean="0">
              <a:solidFill>
                <a:schemeClr val="tx1"/>
              </a:solidFill>
            </a:endParaRPr>
          </a:p>
          <a:p>
            <a:endParaRPr lang="en-US" sz="2000" dirty="0" smtClean="0">
              <a:solidFill>
                <a:schemeClr val="tx1"/>
              </a:solidFill>
            </a:endParaRPr>
          </a:p>
          <a:p>
            <a:r>
              <a:rPr lang="en-US" sz="2000" dirty="0" smtClean="0">
                <a:solidFill>
                  <a:schemeClr val="tx1"/>
                </a:solidFill>
              </a:rPr>
              <a:t>The </a:t>
            </a:r>
            <a:r>
              <a:rPr lang="en-US" sz="2000" dirty="0">
                <a:solidFill>
                  <a:schemeClr val="tx1"/>
                </a:solidFill>
              </a:rPr>
              <a:t>“</a:t>
            </a:r>
            <a:r>
              <a:rPr lang="en-US" sz="2000" b="1" dirty="0">
                <a:solidFill>
                  <a:srgbClr val="FF0000"/>
                </a:solidFill>
              </a:rPr>
              <a:t>standard</a:t>
            </a:r>
            <a:r>
              <a:rPr lang="en-US" sz="2000" dirty="0">
                <a:solidFill>
                  <a:schemeClr val="tx1"/>
                </a:solidFill>
              </a:rPr>
              <a:t>” composition designed for </a:t>
            </a:r>
            <a:r>
              <a:rPr lang="en-US" sz="2000" dirty="0" smtClean="0">
                <a:solidFill>
                  <a:schemeClr val="tx1"/>
                </a:solidFill>
              </a:rPr>
              <a:t>acidotic, </a:t>
            </a:r>
            <a:r>
              <a:rPr lang="en-US" sz="2000" b="1" dirty="0" err="1" smtClean="0">
                <a:solidFill>
                  <a:schemeClr val="tx1"/>
                </a:solidFill>
              </a:rPr>
              <a:t>hyperphosphatemic</a:t>
            </a:r>
            <a:r>
              <a:rPr lang="en-US" sz="2000" dirty="0">
                <a:solidFill>
                  <a:schemeClr val="tx1"/>
                </a:solidFill>
              </a:rPr>
              <a:t>, </a:t>
            </a:r>
            <a:r>
              <a:rPr lang="en-US" sz="2000" b="1" dirty="0" err="1">
                <a:solidFill>
                  <a:schemeClr val="tx1"/>
                </a:solidFill>
              </a:rPr>
              <a:t>hyperkalemic</a:t>
            </a:r>
            <a:r>
              <a:rPr lang="en-US" sz="2000" dirty="0">
                <a:solidFill>
                  <a:schemeClr val="tx1"/>
                </a:solidFill>
              </a:rPr>
              <a:t>, chronic dialysis </a:t>
            </a:r>
            <a:r>
              <a:rPr lang="en-US" sz="2000" dirty="0" smtClean="0">
                <a:solidFill>
                  <a:schemeClr val="tx1"/>
                </a:solidFill>
              </a:rPr>
              <a:t>patients is </a:t>
            </a:r>
            <a:r>
              <a:rPr lang="en-US" sz="2000" dirty="0">
                <a:solidFill>
                  <a:schemeClr val="tx1"/>
                </a:solidFill>
              </a:rPr>
              <a:t>often inappropriate in an acute setting.</a:t>
            </a:r>
          </a:p>
        </p:txBody>
      </p:sp>
    </p:spTree>
    <p:extLst>
      <p:ext uri="{BB962C8B-B14F-4D97-AF65-F5344CB8AC3E}">
        <p14:creationId xmlns:p14="http://schemas.microsoft.com/office/powerpoint/2010/main" val="103216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2873" y="624110"/>
            <a:ext cx="9642763" cy="1010726"/>
          </a:xfrm>
        </p:spPr>
        <p:txBody>
          <a:bodyPr>
            <a:normAutofit fontScale="90000"/>
          </a:bodyPr>
          <a:lstStyle/>
          <a:p>
            <a:r>
              <a:rPr lang="fr-FR" i="1" dirty="0"/>
              <a:t>1. </a:t>
            </a:r>
            <a:r>
              <a:rPr lang="fr-FR" b="1" i="1" dirty="0" err="1"/>
              <a:t>Dialysis</a:t>
            </a:r>
            <a:r>
              <a:rPr lang="fr-FR" b="1" i="1" dirty="0"/>
              <a:t> solution bicarbonate concentration.</a:t>
            </a:r>
            <a:endParaRPr lang="en-US" i="1" dirty="0"/>
          </a:p>
        </p:txBody>
      </p:sp>
      <p:sp>
        <p:nvSpPr>
          <p:cNvPr id="3" name="Content Placeholder 2"/>
          <p:cNvSpPr>
            <a:spLocks noGrp="1"/>
          </p:cNvSpPr>
          <p:nvPr>
            <p:ph idx="1"/>
          </p:nvPr>
        </p:nvSpPr>
        <p:spPr>
          <a:xfrm>
            <a:off x="2202873" y="1634835"/>
            <a:ext cx="9117880" cy="5223165"/>
          </a:xfrm>
        </p:spPr>
        <p:txBody>
          <a:bodyPr>
            <a:normAutofit/>
          </a:bodyPr>
          <a:lstStyle/>
          <a:p>
            <a:r>
              <a:rPr lang="en-US" sz="2400" dirty="0">
                <a:solidFill>
                  <a:schemeClr val="tx1"/>
                </a:solidFill>
              </a:rPr>
              <a:t>In the sample </a:t>
            </a:r>
            <a:r>
              <a:rPr lang="en-US" sz="2400" dirty="0" smtClean="0">
                <a:solidFill>
                  <a:schemeClr val="tx1"/>
                </a:solidFill>
              </a:rPr>
              <a:t>prescription mentioned </a:t>
            </a:r>
            <a:r>
              <a:rPr lang="en-US" sz="2400" dirty="0">
                <a:solidFill>
                  <a:schemeClr val="tx1"/>
                </a:solidFill>
              </a:rPr>
              <a:t>earlier, we have chosen to use a 25 </a:t>
            </a:r>
            <a:r>
              <a:rPr lang="en-US" sz="2400" dirty="0" err="1" smtClean="0">
                <a:solidFill>
                  <a:schemeClr val="tx1"/>
                </a:solidFill>
              </a:rPr>
              <a:t>mM</a:t>
            </a:r>
            <a:r>
              <a:rPr lang="en-US" sz="2400" dirty="0">
                <a:solidFill>
                  <a:schemeClr val="tx1"/>
                </a:solidFill>
              </a:rPr>
              <a:t> </a:t>
            </a:r>
            <a:r>
              <a:rPr lang="en-US" sz="2400" dirty="0" smtClean="0">
                <a:solidFill>
                  <a:schemeClr val="tx1"/>
                </a:solidFill>
              </a:rPr>
              <a:t>bicarbonate </a:t>
            </a:r>
            <a:r>
              <a:rPr lang="en-US" sz="2400" dirty="0">
                <a:solidFill>
                  <a:schemeClr val="tx1"/>
                </a:solidFill>
              </a:rPr>
              <a:t>level</a:t>
            </a:r>
            <a:r>
              <a:rPr lang="en-US" sz="2400" dirty="0" smtClean="0">
                <a:solidFill>
                  <a:schemeClr val="tx1"/>
                </a:solidFill>
              </a:rPr>
              <a:t>.</a:t>
            </a:r>
          </a:p>
          <a:p>
            <a:endParaRPr lang="en-US" sz="2400" dirty="0">
              <a:solidFill>
                <a:schemeClr val="tx1"/>
              </a:solidFill>
            </a:endParaRPr>
          </a:p>
          <a:p>
            <a:r>
              <a:rPr lang="en-US" sz="2400" dirty="0" smtClean="0">
                <a:solidFill>
                  <a:schemeClr val="tx1"/>
                </a:solidFill>
              </a:rPr>
              <a:t> </a:t>
            </a:r>
            <a:r>
              <a:rPr lang="en-US" sz="2400" dirty="0">
                <a:solidFill>
                  <a:schemeClr val="tx1"/>
                </a:solidFill>
              </a:rPr>
              <a:t>Intensive care unit patients are </a:t>
            </a:r>
            <a:r>
              <a:rPr lang="en-US" sz="2400" dirty="0" smtClean="0">
                <a:solidFill>
                  <a:schemeClr val="tx1"/>
                </a:solidFill>
              </a:rPr>
              <a:t>often relatively </a:t>
            </a:r>
            <a:r>
              <a:rPr lang="en-US" sz="2400" dirty="0" err="1">
                <a:solidFill>
                  <a:srgbClr val="FF0000"/>
                </a:solidFill>
              </a:rPr>
              <a:t>alkalotic</a:t>
            </a:r>
            <a:r>
              <a:rPr lang="en-US" sz="2400" dirty="0">
                <a:solidFill>
                  <a:srgbClr val="FF0000"/>
                </a:solidFill>
              </a:rPr>
              <a:t> </a:t>
            </a:r>
            <a:r>
              <a:rPr lang="en-US" sz="2400" dirty="0">
                <a:solidFill>
                  <a:schemeClr val="tx1"/>
                </a:solidFill>
              </a:rPr>
              <a:t>for reasons described in what </a:t>
            </a:r>
            <a:r>
              <a:rPr lang="en-US" sz="2400" dirty="0" smtClean="0">
                <a:solidFill>
                  <a:schemeClr val="tx1"/>
                </a:solidFill>
              </a:rPr>
              <a:t>follows, and </a:t>
            </a:r>
            <a:r>
              <a:rPr lang="en-US" sz="2400" dirty="0">
                <a:solidFill>
                  <a:schemeClr val="tx1"/>
                </a:solidFill>
              </a:rPr>
              <a:t>so prescriptions for “standard” bicarbonate </a:t>
            </a:r>
            <a:r>
              <a:rPr lang="en-US" sz="2400" dirty="0" smtClean="0">
                <a:solidFill>
                  <a:schemeClr val="tx1"/>
                </a:solidFill>
              </a:rPr>
              <a:t>dialysis solution, containing </a:t>
            </a:r>
            <a:r>
              <a:rPr lang="en-US" sz="2400" dirty="0">
                <a:solidFill>
                  <a:srgbClr val="FF0000"/>
                </a:solidFill>
              </a:rPr>
              <a:t>35–38 </a:t>
            </a:r>
            <a:r>
              <a:rPr lang="en-US" sz="2400" dirty="0" err="1">
                <a:solidFill>
                  <a:schemeClr val="tx1"/>
                </a:solidFill>
              </a:rPr>
              <a:t>mM</a:t>
            </a:r>
            <a:r>
              <a:rPr lang="en-US" sz="2400" dirty="0">
                <a:solidFill>
                  <a:schemeClr val="tx1"/>
                </a:solidFill>
              </a:rPr>
              <a:t>, should </a:t>
            </a:r>
            <a:r>
              <a:rPr lang="en-US" sz="2400" b="1" dirty="0">
                <a:solidFill>
                  <a:schemeClr val="tx1"/>
                </a:solidFill>
              </a:rPr>
              <a:t>not</a:t>
            </a:r>
            <a:r>
              <a:rPr lang="en-US" sz="2400" dirty="0">
                <a:solidFill>
                  <a:schemeClr val="tx1"/>
                </a:solidFill>
              </a:rPr>
              <a:t> </a:t>
            </a:r>
            <a:r>
              <a:rPr lang="en-US" sz="2400" b="1" dirty="0">
                <a:solidFill>
                  <a:schemeClr val="tx1"/>
                </a:solidFill>
              </a:rPr>
              <a:t>be</a:t>
            </a:r>
            <a:r>
              <a:rPr lang="en-US" sz="2400" dirty="0">
                <a:solidFill>
                  <a:schemeClr val="tx1"/>
                </a:solidFill>
              </a:rPr>
              <a:t> </a:t>
            </a:r>
            <a:r>
              <a:rPr lang="en-US" sz="2400" b="1" dirty="0">
                <a:solidFill>
                  <a:schemeClr val="tx1"/>
                </a:solidFill>
              </a:rPr>
              <a:t>used</a:t>
            </a:r>
            <a:r>
              <a:rPr lang="en-US" sz="2400" dirty="0">
                <a:solidFill>
                  <a:schemeClr val="tx1"/>
                </a:solidFill>
              </a:rPr>
              <a:t> </a:t>
            </a:r>
            <a:r>
              <a:rPr lang="en-US" sz="2400" dirty="0" smtClean="0">
                <a:solidFill>
                  <a:schemeClr val="tx1"/>
                </a:solidFill>
              </a:rPr>
              <a:t>without first </a:t>
            </a:r>
            <a:r>
              <a:rPr lang="en-US" sz="2400" dirty="0">
                <a:solidFill>
                  <a:schemeClr val="tx1"/>
                </a:solidFill>
              </a:rPr>
              <a:t>carefully evaluating the patient’s acid–base status.</a:t>
            </a:r>
          </a:p>
        </p:txBody>
      </p:sp>
    </p:spTree>
    <p:extLst>
      <p:ext uri="{BB962C8B-B14F-4D97-AF65-F5344CB8AC3E}">
        <p14:creationId xmlns:p14="http://schemas.microsoft.com/office/powerpoint/2010/main" val="3239858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2873" y="1188720"/>
            <a:ext cx="9196647" cy="5669280"/>
          </a:xfrm>
        </p:spPr>
        <p:txBody>
          <a:bodyPr>
            <a:normAutofit/>
          </a:bodyPr>
          <a:lstStyle/>
          <a:p>
            <a:r>
              <a:rPr lang="en-US" sz="2200" dirty="0"/>
              <a:t>If the </a:t>
            </a:r>
            <a:r>
              <a:rPr lang="en-US" sz="2200" dirty="0" err="1"/>
              <a:t>predialysis</a:t>
            </a:r>
            <a:r>
              <a:rPr lang="en-US" sz="2200" dirty="0"/>
              <a:t> plasma bicarbonate level is </a:t>
            </a:r>
            <a:r>
              <a:rPr lang="en-US" sz="2200" b="1" dirty="0"/>
              <a:t>28 </a:t>
            </a:r>
            <a:r>
              <a:rPr lang="en-US" sz="2200" b="1" dirty="0" err="1" smtClean="0"/>
              <a:t>mM</a:t>
            </a:r>
            <a:r>
              <a:rPr lang="en-US" sz="2200" b="1" dirty="0"/>
              <a:t> </a:t>
            </a:r>
            <a:r>
              <a:rPr lang="en-US" sz="2200" b="1" dirty="0" smtClean="0"/>
              <a:t>or </a:t>
            </a:r>
            <a:r>
              <a:rPr lang="en-US" sz="2200" b="1" dirty="0"/>
              <a:t>higher</a:t>
            </a:r>
            <a:r>
              <a:rPr lang="en-US" sz="2200" dirty="0"/>
              <a:t>, or if the patient has </a:t>
            </a:r>
            <a:r>
              <a:rPr lang="en-US" sz="2200" b="1" dirty="0"/>
              <a:t>respiratory</a:t>
            </a:r>
            <a:r>
              <a:rPr lang="en-US" sz="2200" dirty="0"/>
              <a:t> </a:t>
            </a:r>
            <a:r>
              <a:rPr lang="en-US" sz="2200" b="1" dirty="0"/>
              <a:t>alkalosis</a:t>
            </a:r>
            <a:r>
              <a:rPr lang="en-US" sz="2200" dirty="0"/>
              <a:t>, a </a:t>
            </a:r>
            <a:r>
              <a:rPr lang="en-US" sz="2200" dirty="0" smtClean="0"/>
              <a:t>custom dialysis </a:t>
            </a:r>
            <a:r>
              <a:rPr lang="en-US" sz="2200" dirty="0"/>
              <a:t>solution containing an appropriately </a:t>
            </a:r>
            <a:r>
              <a:rPr lang="en-US" sz="2200" dirty="0" smtClean="0"/>
              <a:t>lower bicarbonate</a:t>
            </a:r>
            <a:r>
              <a:rPr lang="en-US" sz="2200" dirty="0"/>
              <a:t> </a:t>
            </a:r>
            <a:r>
              <a:rPr lang="en-US" sz="2200" dirty="0" smtClean="0"/>
              <a:t>level </a:t>
            </a:r>
            <a:r>
              <a:rPr lang="en-US" sz="2200" dirty="0"/>
              <a:t>(e.g., </a:t>
            </a:r>
            <a:r>
              <a:rPr lang="en-US" sz="2200" dirty="0">
                <a:solidFill>
                  <a:srgbClr val="FF0000"/>
                </a:solidFill>
              </a:rPr>
              <a:t>20–28</a:t>
            </a:r>
            <a:r>
              <a:rPr lang="en-US" sz="2200" dirty="0"/>
              <a:t> </a:t>
            </a:r>
            <a:r>
              <a:rPr lang="en-US" sz="2200" dirty="0" err="1"/>
              <a:t>mM</a:t>
            </a:r>
            <a:r>
              <a:rPr lang="en-US" sz="2200" dirty="0"/>
              <a:t>, depending on the </a:t>
            </a:r>
            <a:r>
              <a:rPr lang="en-US" sz="2200" dirty="0" smtClean="0"/>
              <a:t>degree of </a:t>
            </a:r>
            <a:r>
              <a:rPr lang="en-US" sz="2200" dirty="0"/>
              <a:t>alkalosis) should be used. </a:t>
            </a:r>
          </a:p>
          <a:p>
            <a:pPr marL="0" indent="0">
              <a:buNone/>
            </a:pPr>
            <a:endParaRPr lang="en-US" sz="2200" dirty="0" smtClean="0"/>
          </a:p>
          <a:p>
            <a:endParaRPr lang="en-US" sz="2200" dirty="0" smtClean="0"/>
          </a:p>
          <a:p>
            <a:r>
              <a:rPr lang="en-US" sz="2200" dirty="0" smtClean="0"/>
              <a:t>One </a:t>
            </a:r>
            <a:r>
              <a:rPr lang="en-US" sz="2200" dirty="0"/>
              <a:t>should remember </a:t>
            </a:r>
            <a:r>
              <a:rPr lang="en-US" sz="2200" dirty="0" smtClean="0"/>
              <a:t>that many </a:t>
            </a:r>
            <a:r>
              <a:rPr lang="en-US" sz="2200" dirty="0"/>
              <a:t>dialysis solutions provide an additional </a:t>
            </a:r>
            <a:r>
              <a:rPr lang="en-US" sz="2200" b="1" dirty="0">
                <a:solidFill>
                  <a:srgbClr val="FF0000"/>
                </a:solidFill>
              </a:rPr>
              <a:t>4–8 </a:t>
            </a:r>
            <a:r>
              <a:rPr lang="en-US" sz="2200" b="1" dirty="0" err="1" smtClean="0">
                <a:solidFill>
                  <a:srgbClr val="FF0000"/>
                </a:solidFill>
              </a:rPr>
              <a:t>mEq</a:t>
            </a:r>
            <a:r>
              <a:rPr lang="en-US" sz="2200" b="1" dirty="0" smtClean="0">
                <a:solidFill>
                  <a:srgbClr val="FF0000"/>
                </a:solidFill>
              </a:rPr>
              <a:t>/L </a:t>
            </a:r>
            <a:r>
              <a:rPr lang="en-US" sz="2200" dirty="0" smtClean="0"/>
              <a:t>of bicarbonate- generating </a:t>
            </a:r>
            <a:r>
              <a:rPr lang="en-US" sz="2200" dirty="0"/>
              <a:t>base from </a:t>
            </a:r>
            <a:r>
              <a:rPr lang="en-US" sz="2200" u="sng" dirty="0"/>
              <a:t>acetate</a:t>
            </a:r>
            <a:r>
              <a:rPr lang="en-US" sz="2200" dirty="0"/>
              <a:t> or </a:t>
            </a:r>
            <a:r>
              <a:rPr lang="en-US" sz="2200" u="sng" dirty="0" smtClean="0"/>
              <a:t>citrate</a:t>
            </a:r>
            <a:r>
              <a:rPr lang="en-US" sz="2200" dirty="0" smtClean="0"/>
              <a:t>.</a:t>
            </a:r>
          </a:p>
          <a:p>
            <a:pPr marL="0" indent="0">
              <a:buNone/>
            </a:pPr>
            <a:endParaRPr lang="en-US" sz="2200" dirty="0" smtClean="0"/>
          </a:p>
        </p:txBody>
      </p:sp>
    </p:spTree>
    <p:extLst>
      <p:ext uri="{BB962C8B-B14F-4D97-AF65-F5344CB8AC3E}">
        <p14:creationId xmlns:p14="http://schemas.microsoft.com/office/powerpoint/2010/main" val="2859681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1309" y="624110"/>
            <a:ext cx="9343303" cy="816763"/>
          </a:xfrm>
        </p:spPr>
        <p:txBody>
          <a:bodyPr/>
          <a:lstStyle/>
          <a:p>
            <a:r>
              <a:rPr lang="en-US" b="1" i="1" dirty="0"/>
              <a:t>a. Dangers of metabolic alkalosis.</a:t>
            </a:r>
          </a:p>
        </p:txBody>
      </p:sp>
      <p:sp>
        <p:nvSpPr>
          <p:cNvPr id="3" name="Content Placeholder 2"/>
          <p:cNvSpPr>
            <a:spLocks noGrp="1"/>
          </p:cNvSpPr>
          <p:nvPr>
            <p:ph idx="1"/>
          </p:nvPr>
        </p:nvSpPr>
        <p:spPr>
          <a:xfrm>
            <a:off x="1935378" y="1715193"/>
            <a:ext cx="9795163" cy="5142807"/>
          </a:xfrm>
        </p:spPr>
        <p:txBody>
          <a:bodyPr>
            <a:normAutofit/>
          </a:bodyPr>
          <a:lstStyle/>
          <a:p>
            <a:r>
              <a:rPr lang="en-US" sz="2200" dirty="0">
                <a:solidFill>
                  <a:schemeClr val="tx1"/>
                </a:solidFill>
              </a:rPr>
              <a:t>A dialysis patient with </a:t>
            </a:r>
            <a:r>
              <a:rPr lang="en-US" sz="2200" dirty="0" smtClean="0">
                <a:solidFill>
                  <a:schemeClr val="tx1"/>
                </a:solidFill>
              </a:rPr>
              <a:t>even a </a:t>
            </a:r>
            <a:r>
              <a:rPr lang="en-US" sz="2200" dirty="0">
                <a:solidFill>
                  <a:schemeClr val="tx1"/>
                </a:solidFill>
              </a:rPr>
              <a:t>mild metabolic alkalosis (e.g., plasma </a:t>
            </a:r>
            <a:r>
              <a:rPr lang="en-US" sz="2200" dirty="0" smtClean="0">
                <a:solidFill>
                  <a:schemeClr val="tx1"/>
                </a:solidFill>
              </a:rPr>
              <a:t>bicarbonate level </a:t>
            </a:r>
            <a:r>
              <a:rPr lang="en-US" sz="2200" dirty="0">
                <a:solidFill>
                  <a:schemeClr val="tx1"/>
                </a:solidFill>
              </a:rPr>
              <a:t>of </a:t>
            </a:r>
            <a:r>
              <a:rPr lang="en-US" sz="2200" dirty="0">
                <a:solidFill>
                  <a:srgbClr val="FF0000"/>
                </a:solidFill>
              </a:rPr>
              <a:t>30</a:t>
            </a:r>
            <a:r>
              <a:rPr lang="en-US" sz="2200" dirty="0">
                <a:solidFill>
                  <a:schemeClr val="tx1"/>
                </a:solidFill>
              </a:rPr>
              <a:t> </a:t>
            </a:r>
            <a:r>
              <a:rPr lang="en-US" sz="2200" dirty="0" err="1">
                <a:solidFill>
                  <a:schemeClr val="tx1"/>
                </a:solidFill>
              </a:rPr>
              <a:t>mmol</a:t>
            </a:r>
            <a:r>
              <a:rPr lang="en-US" sz="2200" dirty="0">
                <a:solidFill>
                  <a:schemeClr val="tx1"/>
                </a:solidFill>
              </a:rPr>
              <a:t>/L) requires very little </a:t>
            </a:r>
            <a:r>
              <a:rPr lang="en-US" sz="2200" dirty="0" smtClean="0">
                <a:solidFill>
                  <a:schemeClr val="tx1"/>
                </a:solidFill>
              </a:rPr>
              <a:t>hyperventilation to </a:t>
            </a:r>
            <a:r>
              <a:rPr lang="en-US" sz="2200" dirty="0">
                <a:solidFill>
                  <a:schemeClr val="tx1"/>
                </a:solidFill>
              </a:rPr>
              <a:t>increase blood pH to dangerous levels</a:t>
            </a:r>
            <a:r>
              <a:rPr lang="en-US" sz="2200" dirty="0" smtClean="0">
                <a:solidFill>
                  <a:schemeClr val="tx1"/>
                </a:solidFill>
              </a:rPr>
              <a:t>.</a:t>
            </a:r>
          </a:p>
          <a:p>
            <a:endParaRPr lang="en-US" sz="2200" dirty="0" smtClean="0">
              <a:solidFill>
                <a:schemeClr val="tx1"/>
              </a:solidFill>
            </a:endParaRPr>
          </a:p>
          <a:p>
            <a:r>
              <a:rPr lang="en-US" sz="2200" dirty="0" smtClean="0">
                <a:solidFill>
                  <a:schemeClr val="tx1"/>
                </a:solidFill>
              </a:rPr>
              <a:t> </a:t>
            </a:r>
            <a:r>
              <a:rPr lang="en-US" sz="2200" dirty="0" err="1" smtClean="0">
                <a:solidFill>
                  <a:schemeClr val="tx1"/>
                </a:solidFill>
              </a:rPr>
              <a:t>Alkalemia</a:t>
            </a:r>
            <a:r>
              <a:rPr lang="en-US" sz="2200" dirty="0">
                <a:solidFill>
                  <a:schemeClr val="tx1"/>
                </a:solidFill>
              </a:rPr>
              <a:t> </a:t>
            </a:r>
            <a:r>
              <a:rPr lang="en-US" sz="2200" dirty="0" smtClean="0">
                <a:solidFill>
                  <a:schemeClr val="tx1"/>
                </a:solidFill>
              </a:rPr>
              <a:t>(blood </a:t>
            </a:r>
            <a:r>
              <a:rPr lang="en-US" sz="2200" dirty="0">
                <a:solidFill>
                  <a:schemeClr val="tx1"/>
                </a:solidFill>
              </a:rPr>
              <a:t>pH &gt; 7.50) may be more </a:t>
            </a:r>
            <a:r>
              <a:rPr lang="en-US" sz="2200" b="1" dirty="0">
                <a:solidFill>
                  <a:schemeClr val="tx1"/>
                </a:solidFill>
              </a:rPr>
              <a:t>dangerous</a:t>
            </a:r>
            <a:r>
              <a:rPr lang="en-US" sz="2200" dirty="0">
                <a:solidFill>
                  <a:schemeClr val="tx1"/>
                </a:solidFill>
              </a:rPr>
              <a:t> than </a:t>
            </a:r>
            <a:r>
              <a:rPr lang="en-US" sz="2200" dirty="0" err="1">
                <a:solidFill>
                  <a:schemeClr val="tx1"/>
                </a:solidFill>
              </a:rPr>
              <a:t>acidemia</a:t>
            </a:r>
            <a:r>
              <a:rPr lang="en-US" sz="2200" dirty="0">
                <a:solidFill>
                  <a:schemeClr val="tx1"/>
                </a:solidFill>
              </a:rPr>
              <a:t>.</a:t>
            </a:r>
          </a:p>
          <a:p>
            <a:pPr marL="0" indent="0">
              <a:buNone/>
            </a:pPr>
            <a:endParaRPr lang="en-US" sz="2200" dirty="0" smtClean="0">
              <a:solidFill>
                <a:schemeClr val="tx1"/>
              </a:solidFill>
            </a:endParaRPr>
          </a:p>
          <a:p>
            <a:r>
              <a:rPr lang="en-US" sz="2200" dirty="0" smtClean="0">
                <a:solidFill>
                  <a:schemeClr val="tx1"/>
                </a:solidFill>
              </a:rPr>
              <a:t>Dangers </a:t>
            </a:r>
            <a:r>
              <a:rPr lang="en-US" sz="2200" dirty="0">
                <a:solidFill>
                  <a:schemeClr val="tx1"/>
                </a:solidFill>
              </a:rPr>
              <a:t>of </a:t>
            </a:r>
            <a:r>
              <a:rPr lang="en-US" sz="2200" dirty="0" err="1">
                <a:solidFill>
                  <a:schemeClr val="tx1"/>
                </a:solidFill>
              </a:rPr>
              <a:t>alkalemia</a:t>
            </a:r>
            <a:r>
              <a:rPr lang="en-US" sz="2200" dirty="0">
                <a:solidFill>
                  <a:schemeClr val="tx1"/>
                </a:solidFill>
              </a:rPr>
              <a:t> </a:t>
            </a:r>
            <a:r>
              <a:rPr lang="en-US" sz="2200" dirty="0" smtClean="0">
                <a:solidFill>
                  <a:schemeClr val="tx1"/>
                </a:solidFill>
              </a:rPr>
              <a:t>include:</a:t>
            </a:r>
          </a:p>
          <a:p>
            <a:pPr lvl="1">
              <a:buFont typeface="Wingdings" panose="05000000000000000000" pitchFamily="2" charset="2"/>
              <a:buChar char="Ø"/>
            </a:pPr>
            <a:r>
              <a:rPr lang="en-US" sz="2200" dirty="0" smtClean="0">
                <a:solidFill>
                  <a:schemeClr val="tx1"/>
                </a:solidFill>
              </a:rPr>
              <a:t> </a:t>
            </a:r>
            <a:r>
              <a:rPr lang="en-US" sz="2200" b="1" dirty="0">
                <a:solidFill>
                  <a:schemeClr val="tx1"/>
                </a:solidFill>
              </a:rPr>
              <a:t>soft tissue </a:t>
            </a:r>
            <a:r>
              <a:rPr lang="en-US" sz="2200" b="1" dirty="0" smtClean="0">
                <a:solidFill>
                  <a:schemeClr val="tx1"/>
                </a:solidFill>
              </a:rPr>
              <a:t>calcification </a:t>
            </a:r>
            <a:r>
              <a:rPr lang="en-US" sz="2200" dirty="0" smtClean="0">
                <a:solidFill>
                  <a:schemeClr val="tx1"/>
                </a:solidFill>
              </a:rPr>
              <a:t>and</a:t>
            </a:r>
          </a:p>
          <a:p>
            <a:pPr lvl="1">
              <a:buFont typeface="Wingdings" panose="05000000000000000000" pitchFamily="2" charset="2"/>
              <a:buChar char="Ø"/>
            </a:pPr>
            <a:r>
              <a:rPr lang="en-US" sz="2200" dirty="0" smtClean="0">
                <a:solidFill>
                  <a:schemeClr val="tx1"/>
                </a:solidFill>
              </a:rPr>
              <a:t> </a:t>
            </a:r>
            <a:r>
              <a:rPr lang="en-US" sz="2200" b="1" dirty="0">
                <a:solidFill>
                  <a:schemeClr val="tx1"/>
                </a:solidFill>
              </a:rPr>
              <a:t>cardiac arrhythmia </a:t>
            </a:r>
            <a:r>
              <a:rPr lang="en-US" sz="2200" dirty="0">
                <a:solidFill>
                  <a:schemeClr val="tx1"/>
                </a:solidFill>
              </a:rPr>
              <a:t>(sometimes with </a:t>
            </a:r>
            <a:r>
              <a:rPr lang="en-US" sz="2200" dirty="0" smtClean="0">
                <a:solidFill>
                  <a:schemeClr val="tx1"/>
                </a:solidFill>
              </a:rPr>
              <a:t>sudden death</a:t>
            </a:r>
            <a:r>
              <a:rPr lang="en-US" sz="2200" dirty="0">
                <a:solidFill>
                  <a:schemeClr val="tx1"/>
                </a:solidFill>
              </a:rPr>
              <a:t>), </a:t>
            </a:r>
            <a:endParaRPr lang="en-US" sz="2200" dirty="0" smtClean="0">
              <a:solidFill>
                <a:schemeClr val="tx1"/>
              </a:solidFill>
            </a:endParaRPr>
          </a:p>
          <a:p>
            <a:pPr marL="0" indent="0">
              <a:buNone/>
            </a:pPr>
            <a:r>
              <a:rPr lang="en-US" sz="2200" dirty="0" smtClean="0">
                <a:solidFill>
                  <a:schemeClr val="tx1"/>
                </a:solidFill>
              </a:rPr>
              <a:t>although documentation </a:t>
            </a:r>
            <a:r>
              <a:rPr lang="en-US" sz="2200" dirty="0">
                <a:solidFill>
                  <a:schemeClr val="tx1"/>
                </a:solidFill>
              </a:rPr>
              <a:t>of the latter risk in </a:t>
            </a:r>
            <a:r>
              <a:rPr lang="en-US" sz="2200" dirty="0" smtClean="0">
                <a:solidFill>
                  <a:schemeClr val="tx1"/>
                </a:solidFill>
              </a:rPr>
              <a:t>the literature</a:t>
            </a:r>
            <a:r>
              <a:rPr lang="en-US" sz="2200" dirty="0">
                <a:solidFill>
                  <a:schemeClr val="tx1"/>
                </a:solidFill>
              </a:rPr>
              <a:t> </a:t>
            </a:r>
            <a:r>
              <a:rPr lang="en-US" sz="2200" dirty="0" smtClean="0">
                <a:solidFill>
                  <a:schemeClr val="tx1"/>
                </a:solidFill>
              </a:rPr>
              <a:t>is </a:t>
            </a:r>
            <a:r>
              <a:rPr lang="en-US" sz="2200" dirty="0">
                <a:solidFill>
                  <a:schemeClr val="tx1"/>
                </a:solidFill>
              </a:rPr>
              <a:t>not easy to find</a:t>
            </a:r>
            <a:r>
              <a:rPr lang="en-US" sz="2200" dirty="0" smtClean="0">
                <a:solidFill>
                  <a:schemeClr val="tx1"/>
                </a:solidFill>
              </a:rPr>
              <a:t>.</a:t>
            </a:r>
          </a:p>
        </p:txBody>
      </p:sp>
    </p:spTree>
    <p:extLst>
      <p:ext uri="{BB962C8B-B14F-4D97-AF65-F5344CB8AC3E}">
        <p14:creationId xmlns:p14="http://schemas.microsoft.com/office/powerpoint/2010/main" val="1613708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5520" y="746760"/>
            <a:ext cx="9494520" cy="6111240"/>
          </a:xfrm>
        </p:spPr>
        <p:txBody>
          <a:bodyPr>
            <a:normAutofit/>
          </a:bodyPr>
          <a:lstStyle/>
          <a:p>
            <a:r>
              <a:rPr lang="en-US" sz="2200" dirty="0">
                <a:solidFill>
                  <a:schemeClr val="tx1"/>
                </a:solidFill>
              </a:rPr>
              <a:t> </a:t>
            </a:r>
            <a:r>
              <a:rPr lang="en-US" sz="2200" dirty="0" err="1">
                <a:solidFill>
                  <a:schemeClr val="tx1"/>
                </a:solidFill>
              </a:rPr>
              <a:t>Alkalemia</a:t>
            </a:r>
            <a:r>
              <a:rPr lang="en-US" sz="2200" dirty="0">
                <a:solidFill>
                  <a:schemeClr val="tx1"/>
                </a:solidFill>
              </a:rPr>
              <a:t> has also been associated with such adverse symptoms as </a:t>
            </a:r>
            <a:r>
              <a:rPr lang="en-US" sz="2200" b="1" dirty="0">
                <a:solidFill>
                  <a:schemeClr val="tx1"/>
                </a:solidFill>
              </a:rPr>
              <a:t>nausea</a:t>
            </a:r>
            <a:r>
              <a:rPr lang="en-US" sz="2200" dirty="0">
                <a:solidFill>
                  <a:schemeClr val="tx1"/>
                </a:solidFill>
              </a:rPr>
              <a:t>, </a:t>
            </a:r>
            <a:r>
              <a:rPr lang="en-US" sz="2200" b="1" dirty="0">
                <a:solidFill>
                  <a:schemeClr val="tx1"/>
                </a:solidFill>
              </a:rPr>
              <a:t>lethargy</a:t>
            </a:r>
            <a:r>
              <a:rPr lang="en-US" sz="2200" dirty="0">
                <a:solidFill>
                  <a:schemeClr val="tx1"/>
                </a:solidFill>
              </a:rPr>
              <a:t>, and </a:t>
            </a:r>
            <a:r>
              <a:rPr lang="en-US" sz="2200" b="1" dirty="0" smtClean="0">
                <a:solidFill>
                  <a:schemeClr val="tx1"/>
                </a:solidFill>
              </a:rPr>
              <a:t>headache</a:t>
            </a:r>
            <a:r>
              <a:rPr lang="en-US" sz="2200" dirty="0" smtClean="0">
                <a:solidFill>
                  <a:schemeClr val="tx1"/>
                </a:solidFill>
              </a:rPr>
              <a:t>.</a:t>
            </a:r>
          </a:p>
          <a:p>
            <a:pPr marL="0" indent="0">
              <a:buNone/>
            </a:pPr>
            <a:endParaRPr lang="en-US" sz="2200" dirty="0" smtClean="0">
              <a:solidFill>
                <a:schemeClr val="tx1"/>
              </a:solidFill>
            </a:endParaRPr>
          </a:p>
          <a:p>
            <a:r>
              <a:rPr lang="en-US" sz="2200" dirty="0" smtClean="0">
                <a:solidFill>
                  <a:schemeClr val="tx1"/>
                </a:solidFill>
              </a:rPr>
              <a:t>In </a:t>
            </a:r>
            <a:r>
              <a:rPr lang="en-US" sz="2200" dirty="0">
                <a:solidFill>
                  <a:schemeClr val="tx1"/>
                </a:solidFill>
              </a:rPr>
              <a:t>dialysis patients, the most common causes </a:t>
            </a:r>
            <a:r>
              <a:rPr lang="en-US" sz="2200" dirty="0" smtClean="0">
                <a:solidFill>
                  <a:schemeClr val="tx1"/>
                </a:solidFill>
              </a:rPr>
              <a:t>of metabolic </a:t>
            </a:r>
            <a:r>
              <a:rPr lang="en-US" sz="2200" dirty="0">
                <a:solidFill>
                  <a:schemeClr val="tx1"/>
                </a:solidFill>
              </a:rPr>
              <a:t>alkalosis </a:t>
            </a:r>
            <a:r>
              <a:rPr lang="en-US" sz="2200" dirty="0" smtClean="0">
                <a:solidFill>
                  <a:schemeClr val="tx1"/>
                </a:solidFill>
              </a:rPr>
              <a:t>are:</a:t>
            </a:r>
          </a:p>
          <a:p>
            <a:pPr lvl="1">
              <a:buFont typeface="Wingdings" panose="05000000000000000000" pitchFamily="2" charset="2"/>
              <a:buChar char="Ø"/>
            </a:pPr>
            <a:r>
              <a:rPr lang="en-US" sz="2200" dirty="0" smtClean="0">
                <a:solidFill>
                  <a:schemeClr val="tx1"/>
                </a:solidFill>
              </a:rPr>
              <a:t> </a:t>
            </a:r>
            <a:r>
              <a:rPr lang="en-US" sz="2200" dirty="0">
                <a:solidFill>
                  <a:schemeClr val="tx1"/>
                </a:solidFill>
              </a:rPr>
              <a:t>a </a:t>
            </a:r>
            <a:r>
              <a:rPr lang="en-US" sz="2200" dirty="0">
                <a:solidFill>
                  <a:srgbClr val="FF0000"/>
                </a:solidFill>
              </a:rPr>
              <a:t>reduced intake of </a:t>
            </a:r>
            <a:r>
              <a:rPr lang="en-US" sz="2200" dirty="0" smtClean="0">
                <a:solidFill>
                  <a:srgbClr val="FF0000"/>
                </a:solidFill>
              </a:rPr>
              <a:t>protein</a:t>
            </a:r>
            <a:r>
              <a:rPr lang="en-US" sz="2200" dirty="0" smtClean="0">
                <a:solidFill>
                  <a:schemeClr val="tx1"/>
                </a:solidFill>
              </a:rPr>
              <a:t>,</a:t>
            </a:r>
          </a:p>
          <a:p>
            <a:pPr lvl="1">
              <a:buFont typeface="Wingdings" panose="05000000000000000000" pitchFamily="2" charset="2"/>
              <a:buChar char="Ø"/>
            </a:pPr>
            <a:r>
              <a:rPr lang="en-US" sz="2200" dirty="0" smtClean="0">
                <a:solidFill>
                  <a:srgbClr val="FF0000"/>
                </a:solidFill>
              </a:rPr>
              <a:t> intensive</a:t>
            </a:r>
            <a:r>
              <a:rPr lang="en-US" sz="2200" dirty="0">
                <a:solidFill>
                  <a:srgbClr val="FF0000"/>
                </a:solidFill>
              </a:rPr>
              <a:t> </a:t>
            </a:r>
            <a:r>
              <a:rPr lang="en-US" sz="2200" dirty="0" smtClean="0">
                <a:solidFill>
                  <a:srgbClr val="FF0000"/>
                </a:solidFill>
              </a:rPr>
              <a:t>dialysis </a:t>
            </a:r>
            <a:r>
              <a:rPr lang="en-US" sz="2200" dirty="0">
                <a:solidFill>
                  <a:schemeClr val="tx1"/>
                </a:solidFill>
              </a:rPr>
              <a:t>for any reason (e.g., daily dialysis</a:t>
            </a:r>
            <a:r>
              <a:rPr lang="en-US" sz="2200" dirty="0" smtClean="0">
                <a:solidFill>
                  <a:schemeClr val="tx1"/>
                </a:solidFill>
              </a:rPr>
              <a:t>), </a:t>
            </a:r>
          </a:p>
          <a:p>
            <a:pPr lvl="1">
              <a:buFont typeface="Wingdings" panose="05000000000000000000" pitchFamily="2" charset="2"/>
              <a:buChar char="Ø"/>
            </a:pPr>
            <a:r>
              <a:rPr lang="en-US" sz="2200" dirty="0" smtClean="0">
                <a:solidFill>
                  <a:schemeClr val="tx1"/>
                </a:solidFill>
              </a:rPr>
              <a:t>and </a:t>
            </a:r>
            <a:r>
              <a:rPr lang="en-US" sz="2200" dirty="0">
                <a:solidFill>
                  <a:srgbClr val="FF0000"/>
                </a:solidFill>
              </a:rPr>
              <a:t>vomiting </a:t>
            </a:r>
            <a:r>
              <a:rPr lang="en-US" sz="2200" dirty="0">
                <a:solidFill>
                  <a:schemeClr val="tx1"/>
                </a:solidFill>
              </a:rPr>
              <a:t>or </a:t>
            </a:r>
            <a:r>
              <a:rPr lang="en-US" sz="2200" dirty="0">
                <a:solidFill>
                  <a:srgbClr val="FF0000"/>
                </a:solidFill>
              </a:rPr>
              <a:t>nasogastric</a:t>
            </a:r>
            <a:r>
              <a:rPr lang="en-US" sz="2200" dirty="0">
                <a:solidFill>
                  <a:schemeClr val="tx1"/>
                </a:solidFill>
              </a:rPr>
              <a:t> </a:t>
            </a:r>
            <a:r>
              <a:rPr lang="en-US" sz="2200" dirty="0">
                <a:solidFill>
                  <a:srgbClr val="FF0000"/>
                </a:solidFill>
              </a:rPr>
              <a:t>suction</a:t>
            </a:r>
            <a:r>
              <a:rPr lang="en-US" sz="2200" dirty="0" smtClean="0">
                <a:solidFill>
                  <a:schemeClr val="tx1"/>
                </a:solidFill>
              </a:rPr>
              <a:t>.</a:t>
            </a:r>
          </a:p>
          <a:p>
            <a:endParaRPr lang="en-US" sz="2200" dirty="0">
              <a:solidFill>
                <a:schemeClr val="tx1"/>
              </a:solidFill>
            </a:endParaRPr>
          </a:p>
          <a:p>
            <a:r>
              <a:rPr lang="en-US" sz="2200" dirty="0" smtClean="0">
                <a:solidFill>
                  <a:schemeClr val="tx1"/>
                </a:solidFill>
              </a:rPr>
              <a:t> </a:t>
            </a:r>
            <a:r>
              <a:rPr lang="en-US" sz="2200" dirty="0">
                <a:solidFill>
                  <a:schemeClr val="tx1"/>
                </a:solidFill>
              </a:rPr>
              <a:t>Another </a:t>
            </a:r>
            <a:r>
              <a:rPr lang="en-US" sz="2200" dirty="0" smtClean="0">
                <a:solidFill>
                  <a:schemeClr val="tx1"/>
                </a:solidFill>
              </a:rPr>
              <a:t>common cause is: </a:t>
            </a:r>
          </a:p>
          <a:p>
            <a:pPr lvl="1">
              <a:buFont typeface="Wingdings" panose="05000000000000000000" pitchFamily="2" charset="2"/>
              <a:buChar char="Ø"/>
            </a:pPr>
            <a:r>
              <a:rPr lang="en-US" sz="2200" dirty="0" smtClean="0">
                <a:solidFill>
                  <a:schemeClr val="tx1"/>
                </a:solidFill>
              </a:rPr>
              <a:t>administered </a:t>
            </a:r>
            <a:r>
              <a:rPr lang="en-US" sz="2200" dirty="0">
                <a:solidFill>
                  <a:srgbClr val="FF0000"/>
                </a:solidFill>
              </a:rPr>
              <a:t>lactate</a:t>
            </a:r>
            <a:r>
              <a:rPr lang="en-US" sz="2200" dirty="0">
                <a:solidFill>
                  <a:schemeClr val="tx1"/>
                </a:solidFill>
              </a:rPr>
              <a:t> or </a:t>
            </a:r>
            <a:r>
              <a:rPr lang="en-US" sz="2200" dirty="0">
                <a:solidFill>
                  <a:srgbClr val="FF0000"/>
                </a:solidFill>
              </a:rPr>
              <a:t>acetate</a:t>
            </a:r>
            <a:r>
              <a:rPr lang="en-US" sz="2200" dirty="0">
                <a:solidFill>
                  <a:schemeClr val="tx1"/>
                </a:solidFill>
              </a:rPr>
              <a:t> with total </a:t>
            </a:r>
            <a:r>
              <a:rPr lang="en-US" sz="2200" dirty="0" smtClean="0">
                <a:solidFill>
                  <a:schemeClr val="tx1"/>
                </a:solidFill>
              </a:rPr>
              <a:t>parenteral nutrition </a:t>
            </a:r>
            <a:r>
              <a:rPr lang="en-US" sz="2200" dirty="0">
                <a:solidFill>
                  <a:schemeClr val="tx1"/>
                </a:solidFill>
              </a:rPr>
              <a:t>(</a:t>
            </a:r>
            <a:r>
              <a:rPr lang="en-US" sz="2200" b="1" dirty="0">
                <a:solidFill>
                  <a:schemeClr val="tx1"/>
                </a:solidFill>
              </a:rPr>
              <a:t>TPN</a:t>
            </a:r>
            <a:r>
              <a:rPr lang="en-US" sz="2200" dirty="0">
                <a:solidFill>
                  <a:schemeClr val="tx1"/>
                </a:solidFill>
              </a:rPr>
              <a:t>) solutions, </a:t>
            </a:r>
            <a:endParaRPr lang="en-US" sz="2200" dirty="0" smtClean="0">
              <a:solidFill>
                <a:schemeClr val="tx1"/>
              </a:solidFill>
            </a:endParaRPr>
          </a:p>
          <a:p>
            <a:pPr lvl="1">
              <a:buFont typeface="Wingdings" panose="05000000000000000000" pitchFamily="2" charset="2"/>
              <a:buChar char="Ø"/>
            </a:pPr>
            <a:r>
              <a:rPr lang="en-US" sz="2200" dirty="0" smtClean="0">
                <a:solidFill>
                  <a:schemeClr val="tx1"/>
                </a:solidFill>
              </a:rPr>
              <a:t>or </a:t>
            </a:r>
            <a:r>
              <a:rPr lang="en-US" sz="2200" dirty="0">
                <a:solidFill>
                  <a:srgbClr val="FF0000"/>
                </a:solidFill>
              </a:rPr>
              <a:t>citrate</a:t>
            </a:r>
            <a:r>
              <a:rPr lang="en-US" sz="2200" dirty="0">
                <a:solidFill>
                  <a:schemeClr val="tx1"/>
                </a:solidFill>
              </a:rPr>
              <a:t> due to </a:t>
            </a:r>
            <a:r>
              <a:rPr lang="en-US" sz="2200" dirty="0" smtClean="0">
                <a:solidFill>
                  <a:schemeClr val="tx1"/>
                </a:solidFill>
              </a:rPr>
              <a:t>citrate </a:t>
            </a:r>
            <a:r>
              <a:rPr lang="en-US" sz="2200" b="1" dirty="0" smtClean="0">
                <a:solidFill>
                  <a:schemeClr val="tx1"/>
                </a:solidFill>
              </a:rPr>
              <a:t>anticoagulation</a:t>
            </a:r>
            <a:r>
              <a:rPr lang="en-US" sz="2200" dirty="0">
                <a:solidFill>
                  <a:schemeClr val="tx1"/>
                </a:solidFill>
              </a:rPr>
              <a:t>.</a:t>
            </a:r>
          </a:p>
        </p:txBody>
      </p:sp>
    </p:spTree>
    <p:extLst>
      <p:ext uri="{BB962C8B-B14F-4D97-AF65-F5344CB8AC3E}">
        <p14:creationId xmlns:p14="http://schemas.microsoft.com/office/powerpoint/2010/main" val="3584319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3686" y="1433945"/>
            <a:ext cx="8915399" cy="2262781"/>
          </a:xfrm>
        </p:spPr>
        <p:txBody>
          <a:bodyPr/>
          <a:lstStyle/>
          <a:p>
            <a:r>
              <a:rPr lang="en-US" b="1" i="1" dirty="0"/>
              <a:t>Acute Hemodialysis</a:t>
            </a:r>
            <a:br>
              <a:rPr lang="en-US" b="1" i="1" dirty="0"/>
            </a:br>
            <a:r>
              <a:rPr lang="en-US" b="1" i="1" dirty="0"/>
              <a:t>Prescription</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36483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145" y="624110"/>
            <a:ext cx="9232467" cy="747490"/>
          </a:xfrm>
        </p:spPr>
        <p:txBody>
          <a:bodyPr/>
          <a:lstStyle/>
          <a:p>
            <a:r>
              <a:rPr lang="en-US" b="1" i="1" dirty="0"/>
              <a:t>b. </a:t>
            </a:r>
            <a:r>
              <a:rPr lang="en-US" b="1" i="1" dirty="0" err="1"/>
              <a:t>Predialysis</a:t>
            </a:r>
            <a:r>
              <a:rPr lang="en-US" b="1" i="1" dirty="0"/>
              <a:t> respiratory alkalosis.</a:t>
            </a:r>
          </a:p>
        </p:txBody>
      </p:sp>
      <p:sp>
        <p:nvSpPr>
          <p:cNvPr id="3" name="Content Placeholder 2"/>
          <p:cNvSpPr>
            <a:spLocks noGrp="1"/>
          </p:cNvSpPr>
          <p:nvPr>
            <p:ph idx="1"/>
          </p:nvPr>
        </p:nvSpPr>
        <p:spPr>
          <a:xfrm>
            <a:off x="1953491" y="1717964"/>
            <a:ext cx="9551121" cy="5140036"/>
          </a:xfrm>
        </p:spPr>
        <p:txBody>
          <a:bodyPr>
            <a:normAutofit/>
          </a:bodyPr>
          <a:lstStyle/>
          <a:p>
            <a:r>
              <a:rPr lang="en-US" sz="2200" dirty="0">
                <a:solidFill>
                  <a:schemeClr val="tx1"/>
                </a:solidFill>
              </a:rPr>
              <a:t>Many patients who </a:t>
            </a:r>
            <a:r>
              <a:rPr lang="en-US" sz="2200" dirty="0" smtClean="0">
                <a:solidFill>
                  <a:schemeClr val="tx1"/>
                </a:solidFill>
              </a:rPr>
              <a:t>are candidates </a:t>
            </a:r>
            <a:r>
              <a:rPr lang="en-US" sz="2200" dirty="0">
                <a:solidFill>
                  <a:schemeClr val="tx1"/>
                </a:solidFill>
              </a:rPr>
              <a:t>for acute dialysis have preexisting </a:t>
            </a:r>
            <a:r>
              <a:rPr lang="en-US" sz="2200" dirty="0" smtClean="0">
                <a:solidFill>
                  <a:schemeClr val="tx1"/>
                </a:solidFill>
              </a:rPr>
              <a:t>respiratory alkalosis</a:t>
            </a:r>
            <a:r>
              <a:rPr lang="en-US" sz="2200" dirty="0">
                <a:solidFill>
                  <a:schemeClr val="tx1"/>
                </a:solidFill>
              </a:rPr>
              <a:t>. </a:t>
            </a:r>
            <a:endParaRPr lang="en-US" sz="2200" dirty="0" smtClean="0">
              <a:solidFill>
                <a:schemeClr val="tx1"/>
              </a:solidFill>
            </a:endParaRPr>
          </a:p>
          <a:p>
            <a:pPr marL="0" indent="0">
              <a:buNone/>
            </a:pPr>
            <a:endParaRPr lang="en-US" sz="2200" dirty="0" smtClean="0"/>
          </a:p>
          <a:p>
            <a:r>
              <a:rPr lang="en-US" sz="2200" dirty="0" smtClean="0">
                <a:solidFill>
                  <a:schemeClr val="tx1"/>
                </a:solidFill>
              </a:rPr>
              <a:t>The </a:t>
            </a:r>
            <a:r>
              <a:rPr lang="en-US" sz="2200" dirty="0">
                <a:solidFill>
                  <a:schemeClr val="tx1"/>
                </a:solidFill>
              </a:rPr>
              <a:t>causes of respiratory alkalosis are </a:t>
            </a:r>
            <a:r>
              <a:rPr lang="en-US" sz="2200" dirty="0" smtClean="0">
                <a:solidFill>
                  <a:schemeClr val="tx1"/>
                </a:solidFill>
              </a:rPr>
              <a:t>the same </a:t>
            </a:r>
            <a:r>
              <a:rPr lang="en-US" sz="2200" dirty="0">
                <a:solidFill>
                  <a:schemeClr val="tx1"/>
                </a:solidFill>
              </a:rPr>
              <a:t>as in patients with normal renal function and </a:t>
            </a:r>
            <a:r>
              <a:rPr lang="en-US" sz="2200" dirty="0" smtClean="0">
                <a:solidFill>
                  <a:schemeClr val="tx1"/>
                </a:solidFill>
              </a:rPr>
              <a:t>include:</a:t>
            </a:r>
          </a:p>
          <a:p>
            <a:pPr lvl="1">
              <a:buFont typeface="Wingdings" panose="05000000000000000000" pitchFamily="2" charset="2"/>
              <a:buChar char="Ø"/>
            </a:pPr>
            <a:endParaRPr lang="en-US" sz="2200" dirty="0" smtClean="0"/>
          </a:p>
          <a:p>
            <a:pPr lvl="1">
              <a:buFont typeface="Wingdings" panose="05000000000000000000" pitchFamily="2" charset="2"/>
              <a:buChar char="Ø"/>
            </a:pPr>
            <a:r>
              <a:rPr lang="en-US" sz="2200" dirty="0" smtClean="0">
                <a:solidFill>
                  <a:srgbClr val="FF0000"/>
                </a:solidFill>
              </a:rPr>
              <a:t>pulmonary</a:t>
            </a:r>
            <a:r>
              <a:rPr lang="en-US" sz="2200" dirty="0" smtClean="0"/>
              <a:t> </a:t>
            </a:r>
            <a:r>
              <a:rPr lang="en-US" sz="2200" dirty="0"/>
              <a:t>disease (pneumonia, edema, embolus</a:t>
            </a:r>
            <a:r>
              <a:rPr lang="en-US" sz="2200" dirty="0" smtClean="0"/>
              <a:t>), </a:t>
            </a:r>
            <a:endParaRPr lang="en-US" sz="2200" dirty="0"/>
          </a:p>
          <a:p>
            <a:pPr lvl="1">
              <a:buFont typeface="Wingdings" panose="05000000000000000000" pitchFamily="2" charset="2"/>
              <a:buChar char="Ø"/>
            </a:pPr>
            <a:r>
              <a:rPr lang="en-US" sz="2200" dirty="0" smtClean="0">
                <a:solidFill>
                  <a:srgbClr val="FF0000"/>
                </a:solidFill>
              </a:rPr>
              <a:t>hepatic</a:t>
            </a:r>
            <a:r>
              <a:rPr lang="en-US" sz="2200" dirty="0" smtClean="0"/>
              <a:t> </a:t>
            </a:r>
            <a:r>
              <a:rPr lang="en-US" sz="2200" dirty="0"/>
              <a:t>failure, </a:t>
            </a:r>
            <a:endParaRPr lang="en-US" sz="2200" dirty="0" smtClean="0"/>
          </a:p>
          <a:p>
            <a:pPr lvl="1">
              <a:buFont typeface="Wingdings" panose="05000000000000000000" pitchFamily="2" charset="2"/>
              <a:buChar char="Ø"/>
            </a:pPr>
            <a:r>
              <a:rPr lang="en-US" sz="2200" dirty="0" smtClean="0"/>
              <a:t>and </a:t>
            </a:r>
            <a:r>
              <a:rPr lang="en-US" sz="2200" dirty="0"/>
              <a:t>central </a:t>
            </a:r>
            <a:r>
              <a:rPr lang="en-US" sz="2200" dirty="0">
                <a:solidFill>
                  <a:srgbClr val="FF0000"/>
                </a:solidFill>
              </a:rPr>
              <a:t>nervous</a:t>
            </a:r>
            <a:r>
              <a:rPr lang="en-US" sz="2200" dirty="0"/>
              <a:t> system </a:t>
            </a:r>
            <a:r>
              <a:rPr lang="en-US" sz="2200" dirty="0" smtClean="0"/>
              <a:t>disorders. </a:t>
            </a:r>
          </a:p>
          <a:p>
            <a:pPr marL="0" indent="0">
              <a:buNone/>
            </a:pPr>
            <a:endParaRPr lang="en-US" sz="2200" dirty="0" smtClean="0"/>
          </a:p>
          <a:p>
            <a:pPr marL="0" indent="0">
              <a:buNone/>
            </a:pPr>
            <a:endParaRPr lang="en-US" sz="2200" dirty="0" smtClean="0"/>
          </a:p>
        </p:txBody>
      </p:sp>
    </p:spTree>
    <p:extLst>
      <p:ext uri="{BB962C8B-B14F-4D97-AF65-F5344CB8AC3E}">
        <p14:creationId xmlns:p14="http://schemas.microsoft.com/office/powerpoint/2010/main" val="3832419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0691" y="886691"/>
            <a:ext cx="9093921" cy="5860473"/>
          </a:xfrm>
        </p:spPr>
        <p:txBody>
          <a:bodyPr>
            <a:noAutofit/>
          </a:bodyPr>
          <a:lstStyle/>
          <a:p>
            <a:r>
              <a:rPr lang="en-US" sz="2200" dirty="0">
                <a:solidFill>
                  <a:schemeClr val="tx1"/>
                </a:solidFill>
              </a:rPr>
              <a:t>Normally, compensation for respiratory alkalosis is twofold.</a:t>
            </a:r>
          </a:p>
          <a:p>
            <a:endParaRPr lang="en-US" sz="2200" dirty="0">
              <a:solidFill>
                <a:schemeClr val="tx1"/>
              </a:solidFill>
            </a:endParaRPr>
          </a:p>
          <a:p>
            <a:endParaRPr lang="en-US" sz="2200" dirty="0" smtClean="0">
              <a:solidFill>
                <a:schemeClr val="tx1"/>
              </a:solidFill>
            </a:endParaRPr>
          </a:p>
          <a:p>
            <a:r>
              <a:rPr lang="en-US" sz="2200" dirty="0" smtClean="0">
                <a:solidFill>
                  <a:schemeClr val="tx1"/>
                </a:solidFill>
              </a:rPr>
              <a:t>There </a:t>
            </a:r>
            <a:r>
              <a:rPr lang="en-US" sz="2200" dirty="0">
                <a:solidFill>
                  <a:schemeClr val="tx1"/>
                </a:solidFill>
              </a:rPr>
              <a:t>is an acute decrease in the plasma bicarbonate level owing to release of hydrogen ions from body buffer stores</a:t>
            </a:r>
            <a:r>
              <a:rPr lang="en-US" sz="2200" dirty="0" smtClean="0">
                <a:solidFill>
                  <a:schemeClr val="tx1"/>
                </a:solidFill>
              </a:rPr>
              <a:t>.</a:t>
            </a:r>
          </a:p>
          <a:p>
            <a:endParaRPr lang="en-US" sz="2200" dirty="0" smtClean="0">
              <a:solidFill>
                <a:schemeClr val="tx1"/>
              </a:solidFill>
            </a:endParaRPr>
          </a:p>
          <a:p>
            <a:endParaRPr lang="en-US" sz="2200" dirty="0">
              <a:solidFill>
                <a:schemeClr val="tx1"/>
              </a:solidFill>
            </a:endParaRPr>
          </a:p>
          <a:p>
            <a:r>
              <a:rPr lang="en-US" sz="2200" dirty="0" smtClean="0">
                <a:solidFill>
                  <a:schemeClr val="tx1"/>
                </a:solidFill>
              </a:rPr>
              <a:t> </a:t>
            </a:r>
            <a:r>
              <a:rPr lang="en-US" sz="2200" dirty="0">
                <a:solidFill>
                  <a:schemeClr val="tx1"/>
                </a:solidFill>
              </a:rPr>
              <a:t>In patients with normal renal function,  there is a further delayed (2–3 days) compensatory fall in the plasma bicarbonate level because of excretion of bicarbonate in the </a:t>
            </a:r>
            <a:r>
              <a:rPr lang="en-US" sz="2200" dirty="0" smtClean="0">
                <a:solidFill>
                  <a:schemeClr val="tx1"/>
                </a:solidFill>
              </a:rPr>
              <a:t>urine</a:t>
            </a:r>
            <a:r>
              <a:rPr lang="en-US" sz="2200" dirty="0">
                <a:solidFill>
                  <a:schemeClr val="tx1"/>
                </a:solidFill>
              </a:rPr>
              <a:t>.</a:t>
            </a:r>
          </a:p>
        </p:txBody>
      </p:sp>
    </p:spTree>
    <p:extLst>
      <p:ext uri="{BB962C8B-B14F-4D97-AF65-F5344CB8AC3E}">
        <p14:creationId xmlns:p14="http://schemas.microsoft.com/office/powerpoint/2010/main" val="2491549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2982" y="487681"/>
            <a:ext cx="8991600" cy="6370320"/>
          </a:xfrm>
        </p:spPr>
        <p:txBody>
          <a:bodyPr>
            <a:normAutofit/>
          </a:bodyPr>
          <a:lstStyle/>
          <a:p>
            <a:pPr marL="0" indent="0">
              <a:buNone/>
            </a:pPr>
            <a:endParaRPr lang="en-US" sz="2200" dirty="0" smtClean="0"/>
          </a:p>
          <a:p>
            <a:r>
              <a:rPr lang="en-US" sz="2200" dirty="0" smtClean="0"/>
              <a:t> Renal bicarbonate excretion obviously cannot occur in dialysis patients.</a:t>
            </a:r>
          </a:p>
          <a:p>
            <a:endParaRPr lang="en-US" sz="2200" dirty="0" smtClean="0"/>
          </a:p>
          <a:p>
            <a:r>
              <a:rPr lang="en-US" sz="2200" dirty="0" smtClean="0"/>
              <a:t>The therapeutic goal should always be to normalize the </a:t>
            </a:r>
            <a:r>
              <a:rPr lang="en-US" sz="2200" b="1" dirty="0" smtClean="0"/>
              <a:t>pH</a:t>
            </a:r>
            <a:r>
              <a:rPr lang="en-US" sz="2200" dirty="0" smtClean="0"/>
              <a:t> rather than the plasma bicarbonate level. </a:t>
            </a:r>
          </a:p>
          <a:p>
            <a:pPr marL="0" indent="0">
              <a:buNone/>
            </a:pPr>
            <a:endParaRPr lang="en-US" sz="2200" dirty="0"/>
          </a:p>
          <a:p>
            <a:r>
              <a:rPr lang="en-US" sz="2200" dirty="0" smtClean="0"/>
              <a:t>In patients with </a:t>
            </a:r>
            <a:r>
              <a:rPr lang="en-US" sz="2200" dirty="0"/>
              <a:t>respiratory alkalosis, the plasma bicarbonate level </a:t>
            </a:r>
            <a:r>
              <a:rPr lang="en-US" sz="2200" dirty="0" smtClean="0"/>
              <a:t>at which </a:t>
            </a:r>
            <a:r>
              <a:rPr lang="en-US" sz="2200" dirty="0"/>
              <a:t>the blood pH will be normal may be as low as </a:t>
            </a:r>
            <a:r>
              <a:rPr lang="en-US" sz="2200" dirty="0" smtClean="0">
                <a:solidFill>
                  <a:srgbClr val="FF0000"/>
                </a:solidFill>
              </a:rPr>
              <a:t>17–20</a:t>
            </a:r>
            <a:r>
              <a:rPr lang="en-US" sz="2200" dirty="0" smtClean="0"/>
              <a:t> </a:t>
            </a:r>
            <a:r>
              <a:rPr lang="en-US" sz="2200" dirty="0" err="1" smtClean="0"/>
              <a:t>mmol</a:t>
            </a:r>
            <a:r>
              <a:rPr lang="en-US" sz="2200" dirty="0" smtClean="0"/>
              <a:t>/L</a:t>
            </a:r>
            <a:r>
              <a:rPr lang="en-US" sz="2200" dirty="0"/>
              <a:t>; </a:t>
            </a:r>
            <a:endParaRPr lang="en-US" sz="2200" dirty="0" smtClean="0"/>
          </a:p>
          <a:p>
            <a:pPr marL="0" indent="0">
              <a:buNone/>
            </a:pPr>
            <a:endParaRPr lang="en-US" sz="2200" dirty="0"/>
          </a:p>
          <a:p>
            <a:r>
              <a:rPr lang="en-US" sz="2200" dirty="0" smtClean="0"/>
              <a:t>the </a:t>
            </a:r>
            <a:r>
              <a:rPr lang="en-US" sz="2200" dirty="0"/>
              <a:t>dialysis solution to use should contain less </a:t>
            </a:r>
            <a:r>
              <a:rPr lang="en-US" sz="2200" dirty="0" smtClean="0"/>
              <a:t>than the </a:t>
            </a:r>
            <a:r>
              <a:rPr lang="en-US" sz="2200" dirty="0"/>
              <a:t>usual amount of bicarbonate to achieve a </a:t>
            </a:r>
            <a:r>
              <a:rPr lang="en-US" sz="2200" dirty="0" err="1" smtClean="0"/>
              <a:t>postdialysis</a:t>
            </a:r>
            <a:r>
              <a:rPr lang="en-US" sz="2200" dirty="0"/>
              <a:t> </a:t>
            </a:r>
            <a:r>
              <a:rPr lang="en-US" sz="2200" dirty="0" smtClean="0"/>
              <a:t>plasma </a:t>
            </a:r>
            <a:r>
              <a:rPr lang="en-US" sz="2200" dirty="0"/>
              <a:t>bicarbonate level in the desired </a:t>
            </a:r>
            <a:r>
              <a:rPr lang="en-US" sz="2200" dirty="0">
                <a:solidFill>
                  <a:srgbClr val="FF0000"/>
                </a:solidFill>
              </a:rPr>
              <a:t>subnormal</a:t>
            </a:r>
            <a:r>
              <a:rPr lang="en-US" sz="2200" dirty="0"/>
              <a:t> </a:t>
            </a:r>
            <a:r>
              <a:rPr lang="en-US" sz="2200" dirty="0">
                <a:solidFill>
                  <a:srgbClr val="FF0000"/>
                </a:solidFill>
              </a:rPr>
              <a:t>range</a:t>
            </a:r>
            <a:r>
              <a:rPr lang="en-US" sz="2200" dirty="0"/>
              <a:t>.</a:t>
            </a:r>
          </a:p>
        </p:txBody>
      </p:sp>
    </p:spTree>
    <p:extLst>
      <p:ext uri="{BB962C8B-B14F-4D97-AF65-F5344CB8AC3E}">
        <p14:creationId xmlns:p14="http://schemas.microsoft.com/office/powerpoint/2010/main" val="3014577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105891" y="304800"/>
            <a:ext cx="9961418" cy="1371600"/>
          </a:xfrm>
        </p:spPr>
        <p:txBody>
          <a:bodyPr>
            <a:normAutofit/>
          </a:bodyPr>
          <a:lstStyle/>
          <a:p>
            <a:r>
              <a:rPr lang="en-US" b="1" i="1" dirty="0"/>
              <a:t>c. Achieving an appropriately low dialysis solution </a:t>
            </a:r>
            <a:r>
              <a:rPr lang="en-US" b="1" i="1" dirty="0" smtClean="0"/>
              <a:t>bicarbonate level</a:t>
            </a:r>
            <a:r>
              <a:rPr lang="en-US" b="1" i="1" dirty="0"/>
              <a:t>.</a:t>
            </a:r>
          </a:p>
        </p:txBody>
      </p:sp>
      <p:sp>
        <p:nvSpPr>
          <p:cNvPr id="3" name="Content Placeholder 2"/>
          <p:cNvSpPr>
            <a:spLocks noGrp="1"/>
          </p:cNvSpPr>
          <p:nvPr>
            <p:ph idx="1"/>
          </p:nvPr>
        </p:nvSpPr>
        <p:spPr>
          <a:xfrm>
            <a:off x="1814945" y="1773382"/>
            <a:ext cx="10113819" cy="5084618"/>
          </a:xfrm>
        </p:spPr>
        <p:txBody>
          <a:bodyPr>
            <a:noAutofit/>
          </a:bodyPr>
          <a:lstStyle/>
          <a:p>
            <a:r>
              <a:rPr lang="en-US" sz="2000" dirty="0"/>
              <a:t>In certain machines, the proportioning ratio </a:t>
            </a:r>
            <a:r>
              <a:rPr lang="en-US" sz="2000" dirty="0" smtClean="0"/>
              <a:t>of concentrate </a:t>
            </a:r>
            <a:r>
              <a:rPr lang="en-US" sz="2000" dirty="0"/>
              <a:t>to product water is fixed, and as a result, </a:t>
            </a:r>
            <a:r>
              <a:rPr lang="en-US" sz="2000" dirty="0" smtClean="0"/>
              <a:t>the dialysis </a:t>
            </a:r>
            <a:r>
              <a:rPr lang="en-US" sz="2000" dirty="0"/>
              <a:t>solution bicarbonate level can be reduced only </a:t>
            </a:r>
            <a:r>
              <a:rPr lang="en-US" sz="2000" dirty="0" smtClean="0"/>
              <a:t>by changing </a:t>
            </a:r>
            <a:r>
              <a:rPr lang="en-US" sz="2000" dirty="0"/>
              <a:t>the concentrate bicarbonate level. </a:t>
            </a:r>
            <a:endParaRPr lang="en-US" sz="2000" dirty="0" smtClean="0"/>
          </a:p>
          <a:p>
            <a:endParaRPr lang="en-US" sz="2000" dirty="0"/>
          </a:p>
          <a:p>
            <a:r>
              <a:rPr lang="en-US" sz="2000" dirty="0" smtClean="0"/>
              <a:t>With such machines</a:t>
            </a:r>
            <a:r>
              <a:rPr lang="en-US" sz="2000" dirty="0"/>
              <a:t>, the bicarbonate cannot be reduced below </a:t>
            </a:r>
            <a:r>
              <a:rPr lang="en-US" sz="2000" dirty="0" smtClean="0"/>
              <a:t>about 32 </a:t>
            </a:r>
            <a:r>
              <a:rPr lang="en-US" sz="2000" dirty="0" err="1"/>
              <a:t>mM</a:t>
            </a:r>
            <a:r>
              <a:rPr lang="en-US" sz="2000" dirty="0" err="1" smtClean="0"/>
              <a:t>.</a:t>
            </a:r>
            <a:endParaRPr lang="en-US" sz="2000" dirty="0" smtClean="0"/>
          </a:p>
          <a:p>
            <a:r>
              <a:rPr lang="en-US" sz="2000" dirty="0" smtClean="0"/>
              <a:t> </a:t>
            </a:r>
            <a:r>
              <a:rPr lang="en-US" sz="2000" dirty="0"/>
              <a:t>In machines where the </a:t>
            </a:r>
            <a:r>
              <a:rPr lang="en-US" sz="2000" dirty="0" smtClean="0"/>
              <a:t>concentrate-to-product water </a:t>
            </a:r>
            <a:r>
              <a:rPr lang="en-US" sz="2000" dirty="0"/>
              <a:t>ratio can be changed, bicarbonate levels as low </a:t>
            </a:r>
            <a:r>
              <a:rPr lang="en-US" sz="2000" dirty="0" smtClean="0"/>
              <a:t>as 20 </a:t>
            </a:r>
            <a:r>
              <a:rPr lang="en-US" sz="2000" dirty="0" err="1"/>
              <a:t>mM</a:t>
            </a:r>
            <a:r>
              <a:rPr lang="en-US" sz="2000" dirty="0"/>
              <a:t> usually can be delivered, but not lower, and </a:t>
            </a:r>
            <a:r>
              <a:rPr lang="en-US" sz="2000" dirty="0" smtClean="0"/>
              <a:t>this </a:t>
            </a:r>
            <a:r>
              <a:rPr lang="en-US" sz="2000" dirty="0"/>
              <a:t>does not include the 4-8 </a:t>
            </a:r>
            <a:r>
              <a:rPr lang="en-US" sz="2000" dirty="0" err="1"/>
              <a:t>mEq</a:t>
            </a:r>
            <a:r>
              <a:rPr lang="en-US" sz="2000" dirty="0"/>
              <a:t>/L from acetate or </a:t>
            </a:r>
            <a:r>
              <a:rPr lang="en-US" sz="2000" dirty="0" smtClean="0"/>
              <a:t>citrate. </a:t>
            </a:r>
          </a:p>
          <a:p>
            <a:endParaRPr lang="en-US" sz="2000" dirty="0"/>
          </a:p>
          <a:p>
            <a:r>
              <a:rPr lang="en-US" sz="2000" dirty="0" smtClean="0"/>
              <a:t>When </a:t>
            </a:r>
            <a:r>
              <a:rPr lang="en-US" sz="2000" dirty="0"/>
              <a:t>attempting to provide a low-base-content </a:t>
            </a:r>
            <a:r>
              <a:rPr lang="en-US" sz="2000" dirty="0" smtClean="0"/>
              <a:t>dialysate, sodium </a:t>
            </a:r>
            <a:r>
              <a:rPr lang="en-US" sz="2000" dirty="0" err="1"/>
              <a:t>diacetate</a:t>
            </a:r>
            <a:r>
              <a:rPr lang="en-US" sz="2000" dirty="0"/>
              <a:t>-containing concentrate should not </a:t>
            </a:r>
            <a:r>
              <a:rPr lang="en-US" sz="2000" dirty="0" smtClean="0"/>
              <a:t>be used</a:t>
            </a:r>
            <a:r>
              <a:rPr lang="en-US" sz="2000" dirty="0"/>
              <a:t>, as this will increase the base content by </a:t>
            </a:r>
            <a:r>
              <a:rPr lang="en-US" sz="2000" b="1" dirty="0"/>
              <a:t>8 </a:t>
            </a:r>
            <a:r>
              <a:rPr lang="en-US" sz="2000" b="1" dirty="0" err="1"/>
              <a:t>mEq</a:t>
            </a:r>
            <a:r>
              <a:rPr lang="en-US" sz="2000" b="1" dirty="0"/>
              <a:t>/L.</a:t>
            </a:r>
          </a:p>
        </p:txBody>
      </p:sp>
    </p:spTree>
    <p:extLst>
      <p:ext uri="{BB962C8B-B14F-4D97-AF65-F5344CB8AC3E}">
        <p14:creationId xmlns:p14="http://schemas.microsoft.com/office/powerpoint/2010/main" val="2607769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55" y="416292"/>
            <a:ext cx="9642763" cy="899890"/>
          </a:xfrm>
        </p:spPr>
        <p:txBody>
          <a:bodyPr/>
          <a:lstStyle/>
          <a:p>
            <a:r>
              <a:rPr lang="en-US" b="1" i="1" dirty="0"/>
              <a:t>d. Patients with severe </a:t>
            </a:r>
            <a:r>
              <a:rPr lang="en-US" b="1" i="1" dirty="0" err="1"/>
              <a:t>predialysis</a:t>
            </a:r>
            <a:r>
              <a:rPr lang="en-US" b="1" i="1" dirty="0"/>
              <a:t> acidosis</a:t>
            </a:r>
          </a:p>
        </p:txBody>
      </p:sp>
      <p:sp>
        <p:nvSpPr>
          <p:cNvPr id="3" name="Content Placeholder 2"/>
          <p:cNvSpPr>
            <a:spLocks noGrp="1"/>
          </p:cNvSpPr>
          <p:nvPr>
            <p:ph idx="1"/>
          </p:nvPr>
        </p:nvSpPr>
        <p:spPr>
          <a:xfrm>
            <a:off x="1995055" y="1510144"/>
            <a:ext cx="9795163" cy="5347855"/>
          </a:xfrm>
        </p:spPr>
        <p:txBody>
          <a:bodyPr>
            <a:normAutofit/>
          </a:bodyPr>
          <a:lstStyle/>
          <a:p>
            <a:r>
              <a:rPr lang="en-US" sz="2800" b="1" i="1" dirty="0">
                <a:solidFill>
                  <a:schemeClr val="tx1"/>
                </a:solidFill>
              </a:rPr>
              <a:t>1. Dangers of excessive correction of metabolic acidosis. </a:t>
            </a:r>
            <a:endParaRPr lang="en-US" sz="2800" b="1" i="1" dirty="0" smtClean="0">
              <a:solidFill>
                <a:schemeClr val="tx1"/>
              </a:solidFill>
            </a:endParaRPr>
          </a:p>
          <a:p>
            <a:endParaRPr lang="en-US" sz="2000" dirty="0" smtClean="0">
              <a:solidFill>
                <a:schemeClr val="tx1"/>
              </a:solidFill>
            </a:endParaRPr>
          </a:p>
          <a:p>
            <a:r>
              <a:rPr lang="en-US" sz="2000" dirty="0" smtClean="0">
                <a:solidFill>
                  <a:schemeClr val="tx1"/>
                </a:solidFill>
              </a:rPr>
              <a:t>Excessive correction </a:t>
            </a:r>
            <a:r>
              <a:rPr lang="en-US" sz="2000" dirty="0">
                <a:solidFill>
                  <a:schemeClr val="tx1"/>
                </a:solidFill>
              </a:rPr>
              <a:t>of severe metabolic </a:t>
            </a:r>
            <a:r>
              <a:rPr lang="en-US" sz="2000" dirty="0" smtClean="0">
                <a:solidFill>
                  <a:schemeClr val="tx1"/>
                </a:solidFill>
              </a:rPr>
              <a:t>acidosis (starting </a:t>
            </a:r>
            <a:r>
              <a:rPr lang="en-US" sz="2000" dirty="0">
                <a:solidFill>
                  <a:schemeClr val="tx1"/>
                </a:solidFill>
              </a:rPr>
              <a:t>plasma bicarbonate level &lt;10 </a:t>
            </a:r>
            <a:r>
              <a:rPr lang="en-US" sz="2000" dirty="0" err="1">
                <a:solidFill>
                  <a:schemeClr val="tx1"/>
                </a:solidFill>
              </a:rPr>
              <a:t>mmol</a:t>
            </a:r>
            <a:r>
              <a:rPr lang="en-US" sz="2000" dirty="0">
                <a:solidFill>
                  <a:schemeClr val="tx1"/>
                </a:solidFill>
              </a:rPr>
              <a:t>/L) </a:t>
            </a:r>
            <a:r>
              <a:rPr lang="en-US" sz="2000" dirty="0" smtClean="0">
                <a:solidFill>
                  <a:schemeClr val="tx1"/>
                </a:solidFill>
              </a:rPr>
              <a:t>can have </a:t>
            </a:r>
            <a:r>
              <a:rPr lang="en-US" sz="2000" dirty="0">
                <a:solidFill>
                  <a:schemeClr val="tx1"/>
                </a:solidFill>
              </a:rPr>
              <a:t>adverse consequences, including </a:t>
            </a:r>
            <a:r>
              <a:rPr lang="en-US" sz="2000" b="1" dirty="0">
                <a:solidFill>
                  <a:schemeClr val="tx1"/>
                </a:solidFill>
              </a:rPr>
              <a:t>lowering of </a:t>
            </a:r>
            <a:r>
              <a:rPr lang="en-US" sz="2000" b="1" dirty="0" smtClean="0">
                <a:solidFill>
                  <a:schemeClr val="tx1"/>
                </a:solidFill>
              </a:rPr>
              <a:t>the ionized </a:t>
            </a:r>
            <a:r>
              <a:rPr lang="en-US" sz="2000" b="1" dirty="0">
                <a:solidFill>
                  <a:schemeClr val="tx1"/>
                </a:solidFill>
              </a:rPr>
              <a:t>calcium level </a:t>
            </a:r>
            <a:r>
              <a:rPr lang="en-US" sz="2000" dirty="0">
                <a:solidFill>
                  <a:schemeClr val="tx1"/>
                </a:solidFill>
              </a:rPr>
              <a:t>and a </a:t>
            </a:r>
            <a:r>
              <a:rPr lang="en-US" sz="2000" b="1" dirty="0">
                <a:solidFill>
                  <a:schemeClr val="tx1"/>
                </a:solidFill>
              </a:rPr>
              <a:t>paradoxical </a:t>
            </a:r>
            <a:r>
              <a:rPr lang="en-US" sz="2000" b="1" dirty="0" smtClean="0">
                <a:solidFill>
                  <a:schemeClr val="tx1"/>
                </a:solidFill>
              </a:rPr>
              <a:t>acidification of </a:t>
            </a:r>
            <a:r>
              <a:rPr lang="en-US" sz="2000" b="1" dirty="0">
                <a:solidFill>
                  <a:schemeClr val="tx1"/>
                </a:solidFill>
              </a:rPr>
              <a:t>the cerebrospinal fluid</a:t>
            </a:r>
            <a:r>
              <a:rPr lang="en-US" sz="2000" dirty="0">
                <a:solidFill>
                  <a:schemeClr val="tx1"/>
                </a:solidFill>
              </a:rPr>
              <a:t> and an </a:t>
            </a:r>
            <a:r>
              <a:rPr lang="en-US" sz="2000" b="1" dirty="0">
                <a:solidFill>
                  <a:schemeClr val="tx1"/>
                </a:solidFill>
              </a:rPr>
              <a:t>increase in the </a:t>
            </a:r>
            <a:r>
              <a:rPr lang="en-US" sz="2000" b="1" dirty="0" smtClean="0">
                <a:solidFill>
                  <a:schemeClr val="tx1"/>
                </a:solidFill>
              </a:rPr>
              <a:t>tissue production </a:t>
            </a:r>
            <a:r>
              <a:rPr lang="en-US" sz="2000" b="1" dirty="0">
                <a:solidFill>
                  <a:schemeClr val="tx1"/>
                </a:solidFill>
              </a:rPr>
              <a:t>rate of lactic acid</a:t>
            </a:r>
            <a:r>
              <a:rPr lang="en-US" sz="2000" dirty="0">
                <a:solidFill>
                  <a:schemeClr val="tx1"/>
                </a:solidFill>
              </a:rPr>
              <a:t>. </a:t>
            </a:r>
            <a:endParaRPr lang="en-US" sz="2000" dirty="0" smtClean="0">
              <a:solidFill>
                <a:schemeClr val="tx1"/>
              </a:solidFill>
            </a:endParaRPr>
          </a:p>
          <a:p>
            <a:endParaRPr lang="en-US" sz="2000" dirty="0">
              <a:solidFill>
                <a:schemeClr val="tx1"/>
              </a:solidFill>
            </a:endParaRPr>
          </a:p>
          <a:p>
            <a:r>
              <a:rPr lang="en-US" sz="2000" dirty="0" smtClean="0">
                <a:solidFill>
                  <a:schemeClr val="tx1"/>
                </a:solidFill>
              </a:rPr>
              <a:t>Initial </a:t>
            </a:r>
            <a:r>
              <a:rPr lang="en-US" sz="2000" dirty="0">
                <a:solidFill>
                  <a:schemeClr val="tx1"/>
                </a:solidFill>
              </a:rPr>
              <a:t>therapy </a:t>
            </a:r>
            <a:r>
              <a:rPr lang="en-US" sz="2000" dirty="0" smtClean="0">
                <a:solidFill>
                  <a:schemeClr val="tx1"/>
                </a:solidFill>
              </a:rPr>
              <a:t>should aim </a:t>
            </a:r>
            <a:r>
              <a:rPr lang="en-US" sz="2000" dirty="0">
                <a:solidFill>
                  <a:schemeClr val="tx1"/>
                </a:solidFill>
              </a:rPr>
              <a:t>for only partial correction of the plasma </a:t>
            </a:r>
            <a:r>
              <a:rPr lang="en-US" sz="2000" dirty="0" smtClean="0">
                <a:solidFill>
                  <a:schemeClr val="tx1"/>
                </a:solidFill>
              </a:rPr>
              <a:t>bicarbonate level</a:t>
            </a:r>
            <a:r>
              <a:rPr lang="en-US" sz="2000" dirty="0">
                <a:solidFill>
                  <a:schemeClr val="tx1"/>
                </a:solidFill>
              </a:rPr>
              <a:t>; a target </a:t>
            </a:r>
            <a:r>
              <a:rPr lang="en-US" sz="2000" dirty="0" err="1">
                <a:solidFill>
                  <a:schemeClr val="tx1"/>
                </a:solidFill>
              </a:rPr>
              <a:t>postdialysis</a:t>
            </a:r>
            <a:r>
              <a:rPr lang="en-US" sz="2000" dirty="0">
                <a:solidFill>
                  <a:schemeClr val="tx1"/>
                </a:solidFill>
              </a:rPr>
              <a:t> plasma </a:t>
            </a:r>
            <a:r>
              <a:rPr lang="en-US" sz="2000" dirty="0" smtClean="0">
                <a:solidFill>
                  <a:schemeClr val="tx1"/>
                </a:solidFill>
              </a:rPr>
              <a:t>bicarbonate value </a:t>
            </a:r>
            <a:r>
              <a:rPr lang="en-US" sz="2000" dirty="0">
                <a:solidFill>
                  <a:schemeClr val="tx1"/>
                </a:solidFill>
              </a:rPr>
              <a:t>of </a:t>
            </a:r>
            <a:r>
              <a:rPr lang="en-US" sz="2000" b="1" dirty="0">
                <a:solidFill>
                  <a:srgbClr val="FF0000"/>
                </a:solidFill>
              </a:rPr>
              <a:t>15–20 </a:t>
            </a:r>
            <a:r>
              <a:rPr lang="en-US" sz="2000" b="1" dirty="0" err="1">
                <a:solidFill>
                  <a:srgbClr val="FF0000"/>
                </a:solidFill>
              </a:rPr>
              <a:t>mmol</a:t>
            </a:r>
            <a:r>
              <a:rPr lang="en-US" sz="2000" b="1" dirty="0">
                <a:solidFill>
                  <a:srgbClr val="FF0000"/>
                </a:solidFill>
              </a:rPr>
              <a:t>/L</a:t>
            </a:r>
            <a:r>
              <a:rPr lang="en-US" sz="2000" dirty="0">
                <a:solidFill>
                  <a:schemeClr val="tx1"/>
                </a:solidFill>
              </a:rPr>
              <a:t> is generally appropriate; </a:t>
            </a:r>
            <a:r>
              <a:rPr lang="en-US" sz="2000" dirty="0" smtClean="0">
                <a:solidFill>
                  <a:schemeClr val="tx1"/>
                </a:solidFill>
              </a:rPr>
              <a:t>and for such severely acidotic patients, a dialysis solution bicarbonate </a:t>
            </a:r>
            <a:r>
              <a:rPr lang="en-US" sz="2000" dirty="0">
                <a:solidFill>
                  <a:schemeClr val="tx1"/>
                </a:solidFill>
              </a:rPr>
              <a:t>level of </a:t>
            </a:r>
            <a:r>
              <a:rPr lang="en-US" sz="2400" b="1" dirty="0">
                <a:solidFill>
                  <a:schemeClr val="tx1"/>
                </a:solidFill>
              </a:rPr>
              <a:t>20–25 </a:t>
            </a:r>
            <a:r>
              <a:rPr lang="en-US" sz="2400" b="1" dirty="0" err="1">
                <a:solidFill>
                  <a:schemeClr val="tx1"/>
                </a:solidFill>
              </a:rPr>
              <a:t>mM</a:t>
            </a:r>
            <a:r>
              <a:rPr lang="en-US" sz="2400" b="1" dirty="0">
                <a:solidFill>
                  <a:schemeClr val="tx1"/>
                </a:solidFill>
              </a:rPr>
              <a:t> </a:t>
            </a:r>
            <a:r>
              <a:rPr lang="en-US" sz="2000" dirty="0">
                <a:solidFill>
                  <a:schemeClr val="tx1"/>
                </a:solidFill>
              </a:rPr>
              <a:t>is normally used.</a:t>
            </a:r>
          </a:p>
        </p:txBody>
      </p:sp>
    </p:spTree>
    <p:extLst>
      <p:ext uri="{BB962C8B-B14F-4D97-AF65-F5344CB8AC3E}">
        <p14:creationId xmlns:p14="http://schemas.microsoft.com/office/powerpoint/2010/main" val="8268714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2873" y="734290"/>
            <a:ext cx="9434945" cy="6123709"/>
          </a:xfrm>
        </p:spPr>
        <p:txBody>
          <a:bodyPr>
            <a:normAutofit/>
          </a:bodyPr>
          <a:lstStyle/>
          <a:p>
            <a:r>
              <a:rPr lang="en-US" sz="2800" b="1" i="1" dirty="0">
                <a:solidFill>
                  <a:schemeClr val="tx1"/>
                </a:solidFill>
              </a:rPr>
              <a:t>2. Respiratory acidosis</a:t>
            </a:r>
            <a:r>
              <a:rPr lang="en-US" sz="2800" b="1" i="1" dirty="0" smtClean="0">
                <a:solidFill>
                  <a:schemeClr val="tx1"/>
                </a:solidFill>
              </a:rPr>
              <a:t>.</a:t>
            </a:r>
          </a:p>
          <a:p>
            <a:endParaRPr lang="en-US" b="1" dirty="0" smtClean="0">
              <a:solidFill>
                <a:schemeClr val="tx1"/>
              </a:solidFill>
            </a:endParaRPr>
          </a:p>
          <a:p>
            <a:r>
              <a:rPr lang="en-US" sz="2200" b="1" dirty="0" smtClean="0">
                <a:solidFill>
                  <a:schemeClr val="tx1"/>
                </a:solidFill>
              </a:rPr>
              <a:t> </a:t>
            </a:r>
            <a:r>
              <a:rPr lang="en-US" sz="2200" dirty="0">
                <a:solidFill>
                  <a:schemeClr val="tx1"/>
                </a:solidFill>
              </a:rPr>
              <a:t>The normal compensation </a:t>
            </a:r>
            <a:r>
              <a:rPr lang="en-US" sz="2200" dirty="0" smtClean="0">
                <a:solidFill>
                  <a:schemeClr val="tx1"/>
                </a:solidFill>
              </a:rPr>
              <a:t>to respiratory</a:t>
            </a:r>
            <a:r>
              <a:rPr lang="en-US" sz="2200" dirty="0">
                <a:solidFill>
                  <a:schemeClr val="tx1"/>
                </a:solidFill>
              </a:rPr>
              <a:t> </a:t>
            </a:r>
            <a:r>
              <a:rPr lang="en-US" sz="2200" dirty="0" smtClean="0">
                <a:solidFill>
                  <a:schemeClr val="tx1"/>
                </a:solidFill>
              </a:rPr>
              <a:t>acidosis </a:t>
            </a:r>
            <a:r>
              <a:rPr lang="en-US" sz="2200" dirty="0">
                <a:solidFill>
                  <a:schemeClr val="tx1"/>
                </a:solidFill>
              </a:rPr>
              <a:t>is an acute buffer </a:t>
            </a:r>
            <a:r>
              <a:rPr lang="en-US" sz="2200" dirty="0" smtClean="0">
                <a:solidFill>
                  <a:schemeClr val="tx1"/>
                </a:solidFill>
              </a:rPr>
              <a:t>response, which </a:t>
            </a:r>
            <a:r>
              <a:rPr lang="en-US" sz="2200" dirty="0">
                <a:solidFill>
                  <a:schemeClr val="tx1"/>
                </a:solidFill>
              </a:rPr>
              <a:t>can increase the plasma bicarbonate level </a:t>
            </a:r>
            <a:r>
              <a:rPr lang="en-US" sz="2200" dirty="0" smtClean="0">
                <a:solidFill>
                  <a:schemeClr val="tx1"/>
                </a:solidFill>
              </a:rPr>
              <a:t>by 2–4 </a:t>
            </a:r>
            <a:r>
              <a:rPr lang="en-US" sz="2200" dirty="0" err="1">
                <a:solidFill>
                  <a:schemeClr val="tx1"/>
                </a:solidFill>
              </a:rPr>
              <a:t>mmol</a:t>
            </a:r>
            <a:r>
              <a:rPr lang="en-US" sz="2200" dirty="0">
                <a:solidFill>
                  <a:schemeClr val="tx1"/>
                </a:solidFill>
              </a:rPr>
              <a:t>/L, followed by a delayed (3–4 days) </a:t>
            </a:r>
            <a:r>
              <a:rPr lang="en-US" sz="2200" dirty="0" smtClean="0">
                <a:solidFill>
                  <a:schemeClr val="tx1"/>
                </a:solidFill>
              </a:rPr>
              <a:t>increase in </a:t>
            </a:r>
            <a:r>
              <a:rPr lang="en-US" sz="2200" dirty="0">
                <a:solidFill>
                  <a:schemeClr val="tx1"/>
                </a:solidFill>
              </a:rPr>
              <a:t>renal bicarbonate generation</a:t>
            </a:r>
            <a:r>
              <a:rPr lang="en-US" sz="2200" dirty="0" smtClean="0">
                <a:solidFill>
                  <a:schemeClr val="tx1"/>
                </a:solidFill>
              </a:rPr>
              <a:t>.</a:t>
            </a:r>
          </a:p>
          <a:p>
            <a:endParaRPr lang="en-US" sz="2200" dirty="0">
              <a:solidFill>
                <a:schemeClr val="tx1"/>
              </a:solidFill>
            </a:endParaRPr>
          </a:p>
          <a:p>
            <a:r>
              <a:rPr lang="en-US" sz="2200" dirty="0" smtClean="0">
                <a:solidFill>
                  <a:schemeClr val="tx1"/>
                </a:solidFill>
              </a:rPr>
              <a:t> </a:t>
            </a:r>
            <a:r>
              <a:rPr lang="en-US" sz="2200" dirty="0">
                <a:solidFill>
                  <a:schemeClr val="tx1"/>
                </a:solidFill>
              </a:rPr>
              <a:t>Because the </a:t>
            </a:r>
            <a:r>
              <a:rPr lang="en-US" sz="2200" dirty="0" smtClean="0">
                <a:solidFill>
                  <a:schemeClr val="tx1"/>
                </a:solidFill>
              </a:rPr>
              <a:t>second response </a:t>
            </a:r>
            <a:r>
              <a:rPr lang="en-US" sz="2200" dirty="0">
                <a:solidFill>
                  <a:schemeClr val="tx1"/>
                </a:solidFill>
              </a:rPr>
              <a:t>is obviated in dialysis patients, </a:t>
            </a:r>
            <a:r>
              <a:rPr lang="en-US" sz="2200" dirty="0" smtClean="0">
                <a:solidFill>
                  <a:schemeClr val="tx1"/>
                </a:solidFill>
              </a:rPr>
              <a:t>respiratory acidosis </a:t>
            </a:r>
            <a:r>
              <a:rPr lang="en-US" sz="2200" dirty="0">
                <a:solidFill>
                  <a:schemeClr val="tx1"/>
                </a:solidFill>
              </a:rPr>
              <a:t>will have a more pronounced effect on </a:t>
            </a:r>
            <a:r>
              <a:rPr lang="en-US" sz="2200" dirty="0" smtClean="0">
                <a:solidFill>
                  <a:schemeClr val="tx1"/>
                </a:solidFill>
              </a:rPr>
              <a:t>blood pH </a:t>
            </a:r>
            <a:r>
              <a:rPr lang="en-US" sz="2200" dirty="0">
                <a:solidFill>
                  <a:schemeClr val="tx1"/>
                </a:solidFill>
              </a:rPr>
              <a:t>than in patients with normal renal function</a:t>
            </a:r>
            <a:r>
              <a:rPr lang="en-US" sz="2200" dirty="0" smtClean="0">
                <a:solidFill>
                  <a:schemeClr val="tx1"/>
                </a:solidFill>
              </a:rPr>
              <a:t>.</a:t>
            </a:r>
          </a:p>
          <a:p>
            <a:endParaRPr lang="en-US" sz="2200" dirty="0" smtClean="0">
              <a:solidFill>
                <a:schemeClr val="tx1"/>
              </a:solidFill>
            </a:endParaRPr>
          </a:p>
          <a:p>
            <a:r>
              <a:rPr lang="en-US" sz="2200" dirty="0" smtClean="0">
                <a:solidFill>
                  <a:schemeClr val="tx1"/>
                </a:solidFill>
              </a:rPr>
              <a:t> For such </a:t>
            </a:r>
            <a:r>
              <a:rPr lang="en-US" sz="2200" dirty="0">
                <a:solidFill>
                  <a:schemeClr val="tx1"/>
                </a:solidFill>
              </a:rPr>
              <a:t>patients, dialysis solution bicarbonate </a:t>
            </a:r>
            <a:r>
              <a:rPr lang="en-US" sz="2200" dirty="0" smtClean="0">
                <a:solidFill>
                  <a:schemeClr val="tx1"/>
                </a:solidFill>
              </a:rPr>
              <a:t>levels should </a:t>
            </a:r>
            <a:r>
              <a:rPr lang="en-US" sz="2200" dirty="0">
                <a:solidFill>
                  <a:schemeClr val="tx1"/>
                </a:solidFill>
              </a:rPr>
              <a:t>be at the </a:t>
            </a:r>
            <a:r>
              <a:rPr lang="en-US" sz="2200" b="1" dirty="0">
                <a:solidFill>
                  <a:schemeClr val="tx1"/>
                </a:solidFill>
              </a:rPr>
              <a:t>higher</a:t>
            </a:r>
            <a:r>
              <a:rPr lang="en-US" sz="2200" dirty="0">
                <a:solidFill>
                  <a:schemeClr val="tx1"/>
                </a:solidFill>
              </a:rPr>
              <a:t> </a:t>
            </a:r>
            <a:r>
              <a:rPr lang="en-US" sz="2200" b="1" dirty="0">
                <a:solidFill>
                  <a:schemeClr val="tx1"/>
                </a:solidFill>
              </a:rPr>
              <a:t>range</a:t>
            </a:r>
            <a:r>
              <a:rPr lang="en-US" sz="2200" dirty="0">
                <a:solidFill>
                  <a:schemeClr val="tx1"/>
                </a:solidFill>
              </a:rPr>
              <a:t>, targeted to keep </a:t>
            </a:r>
            <a:r>
              <a:rPr lang="en-US" sz="2200" dirty="0" smtClean="0">
                <a:solidFill>
                  <a:schemeClr val="tx1"/>
                </a:solidFill>
              </a:rPr>
              <a:t>their pH </a:t>
            </a:r>
            <a:r>
              <a:rPr lang="en-US" sz="2200" dirty="0">
                <a:solidFill>
                  <a:schemeClr val="tx1"/>
                </a:solidFill>
              </a:rPr>
              <a:t>in the normal range.</a:t>
            </a:r>
          </a:p>
        </p:txBody>
      </p:sp>
    </p:spTree>
    <p:extLst>
      <p:ext uri="{BB962C8B-B14F-4D97-AF65-F5344CB8AC3E}">
        <p14:creationId xmlns:p14="http://schemas.microsoft.com/office/powerpoint/2010/main" val="2445653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0525" y="513273"/>
            <a:ext cx="8911687" cy="733636"/>
          </a:xfrm>
        </p:spPr>
        <p:txBody>
          <a:bodyPr/>
          <a:lstStyle/>
          <a:p>
            <a:r>
              <a:rPr lang="en-US" dirty="0"/>
              <a:t>2. </a:t>
            </a:r>
            <a:r>
              <a:rPr lang="en-US" b="1" dirty="0"/>
              <a:t>Dialysis solution sodium level.</a:t>
            </a:r>
            <a:endParaRPr lang="en-US" dirty="0"/>
          </a:p>
        </p:txBody>
      </p:sp>
      <p:sp>
        <p:nvSpPr>
          <p:cNvPr id="3" name="Content Placeholder 2"/>
          <p:cNvSpPr>
            <a:spLocks noGrp="1"/>
          </p:cNvSpPr>
          <p:nvPr>
            <p:ph idx="1"/>
          </p:nvPr>
        </p:nvSpPr>
        <p:spPr>
          <a:xfrm>
            <a:off x="1931121" y="1620982"/>
            <a:ext cx="9582006" cy="5237018"/>
          </a:xfrm>
        </p:spPr>
        <p:txBody>
          <a:bodyPr>
            <a:normAutofit/>
          </a:bodyPr>
          <a:lstStyle/>
          <a:p>
            <a:r>
              <a:rPr lang="en-US" sz="2400" dirty="0">
                <a:solidFill>
                  <a:schemeClr val="tx1"/>
                </a:solidFill>
              </a:rPr>
              <a:t>The dialysis solution </a:t>
            </a:r>
            <a:r>
              <a:rPr lang="en-US" sz="2400" dirty="0" smtClean="0">
                <a:solidFill>
                  <a:schemeClr val="tx1"/>
                </a:solidFill>
              </a:rPr>
              <a:t>sodium level </a:t>
            </a:r>
            <a:r>
              <a:rPr lang="en-US" sz="2400" dirty="0">
                <a:solidFill>
                  <a:schemeClr val="tx1"/>
                </a:solidFill>
              </a:rPr>
              <a:t>in the sample prescription is 145 </a:t>
            </a:r>
            <a:r>
              <a:rPr lang="en-US" sz="2400" dirty="0" err="1">
                <a:solidFill>
                  <a:schemeClr val="tx1"/>
                </a:solidFill>
              </a:rPr>
              <a:t>mM</a:t>
            </a:r>
            <a:r>
              <a:rPr lang="en-US" sz="2400" dirty="0" err="1" smtClean="0">
                <a:solidFill>
                  <a:schemeClr val="tx1"/>
                </a:solidFill>
              </a:rPr>
              <a:t>.</a:t>
            </a:r>
            <a:endParaRPr lang="en-US" sz="2400" dirty="0" smtClean="0">
              <a:solidFill>
                <a:schemeClr val="tx1"/>
              </a:solidFill>
            </a:endParaRPr>
          </a:p>
          <a:p>
            <a:endParaRPr lang="en-US" sz="2400" dirty="0">
              <a:solidFill>
                <a:schemeClr val="tx1"/>
              </a:solidFill>
            </a:endParaRPr>
          </a:p>
          <a:p>
            <a:r>
              <a:rPr lang="en-US" sz="2400" dirty="0" smtClean="0">
                <a:solidFill>
                  <a:schemeClr val="tx1"/>
                </a:solidFill>
              </a:rPr>
              <a:t>This </a:t>
            </a:r>
            <a:r>
              <a:rPr lang="en-US" sz="2400" dirty="0">
                <a:solidFill>
                  <a:schemeClr val="tx1"/>
                </a:solidFill>
              </a:rPr>
              <a:t>level </a:t>
            </a:r>
            <a:r>
              <a:rPr lang="en-US" sz="2400" dirty="0" smtClean="0">
                <a:solidFill>
                  <a:schemeClr val="tx1"/>
                </a:solidFill>
              </a:rPr>
              <a:t>is generally </a:t>
            </a:r>
            <a:r>
              <a:rPr lang="en-US" sz="2400" dirty="0">
                <a:solidFill>
                  <a:schemeClr val="tx1"/>
                </a:solidFill>
              </a:rPr>
              <a:t>acceptable for patients who have </a:t>
            </a:r>
            <a:r>
              <a:rPr lang="en-US" sz="2400" dirty="0">
                <a:solidFill>
                  <a:srgbClr val="FF0000"/>
                </a:solidFill>
              </a:rPr>
              <a:t>normal</a:t>
            </a:r>
            <a:r>
              <a:rPr lang="en-US" sz="2400" dirty="0">
                <a:solidFill>
                  <a:schemeClr val="tx1"/>
                </a:solidFill>
              </a:rPr>
              <a:t> </a:t>
            </a:r>
            <a:r>
              <a:rPr lang="en-US" sz="2400" dirty="0" smtClean="0">
                <a:solidFill>
                  <a:schemeClr val="tx1"/>
                </a:solidFill>
              </a:rPr>
              <a:t>or slightly </a:t>
            </a:r>
            <a:r>
              <a:rPr lang="en-US" sz="2400" dirty="0">
                <a:solidFill>
                  <a:srgbClr val="FF0000"/>
                </a:solidFill>
              </a:rPr>
              <a:t>reduced</a:t>
            </a:r>
            <a:r>
              <a:rPr lang="en-US" sz="2400" dirty="0">
                <a:solidFill>
                  <a:schemeClr val="tx1"/>
                </a:solidFill>
              </a:rPr>
              <a:t> </a:t>
            </a:r>
            <a:r>
              <a:rPr lang="en-US" sz="2400" dirty="0" err="1">
                <a:solidFill>
                  <a:schemeClr val="tx1"/>
                </a:solidFill>
              </a:rPr>
              <a:t>predialysis</a:t>
            </a:r>
            <a:r>
              <a:rPr lang="en-US" sz="2400" dirty="0">
                <a:solidFill>
                  <a:schemeClr val="tx1"/>
                </a:solidFill>
              </a:rPr>
              <a:t> serum sodium concentrations.</a:t>
            </a:r>
          </a:p>
          <a:p>
            <a:pPr marL="0" indent="0">
              <a:buNone/>
            </a:pPr>
            <a:endParaRPr lang="en-US" sz="2400" dirty="0" smtClean="0">
              <a:solidFill>
                <a:schemeClr val="tx1"/>
              </a:solidFill>
            </a:endParaRPr>
          </a:p>
          <a:p>
            <a:r>
              <a:rPr lang="en-US" sz="2400" dirty="0" smtClean="0">
                <a:solidFill>
                  <a:schemeClr val="tx1"/>
                </a:solidFill>
              </a:rPr>
              <a:t>If </a:t>
            </a:r>
            <a:r>
              <a:rPr lang="en-US" sz="2400" dirty="0">
                <a:solidFill>
                  <a:schemeClr val="tx1"/>
                </a:solidFill>
              </a:rPr>
              <a:t>marked </a:t>
            </a:r>
            <a:r>
              <a:rPr lang="en-US" sz="2400" dirty="0" err="1">
                <a:solidFill>
                  <a:schemeClr val="tx1"/>
                </a:solidFill>
              </a:rPr>
              <a:t>predialysis</a:t>
            </a:r>
            <a:r>
              <a:rPr lang="en-US" sz="2400" dirty="0">
                <a:solidFill>
                  <a:schemeClr val="tx1"/>
                </a:solidFill>
              </a:rPr>
              <a:t> hypernatremia or </a:t>
            </a:r>
            <a:r>
              <a:rPr lang="en-US" sz="2400" dirty="0" err="1">
                <a:solidFill>
                  <a:schemeClr val="tx1"/>
                </a:solidFill>
              </a:rPr>
              <a:t>hyponatremia</a:t>
            </a:r>
            <a:r>
              <a:rPr lang="en-US" sz="2400" dirty="0">
                <a:solidFill>
                  <a:schemeClr val="tx1"/>
                </a:solidFill>
              </a:rPr>
              <a:t> </a:t>
            </a:r>
            <a:r>
              <a:rPr lang="en-US" sz="2400" dirty="0" smtClean="0">
                <a:solidFill>
                  <a:schemeClr val="tx1"/>
                </a:solidFill>
              </a:rPr>
              <a:t>is present</a:t>
            </a:r>
            <a:r>
              <a:rPr lang="en-US" sz="2400" dirty="0">
                <a:solidFill>
                  <a:schemeClr val="tx1"/>
                </a:solidFill>
              </a:rPr>
              <a:t>, the dialysis solution sodium level will have to </a:t>
            </a:r>
            <a:r>
              <a:rPr lang="en-US" sz="2400" dirty="0" smtClean="0">
                <a:solidFill>
                  <a:schemeClr val="tx1"/>
                </a:solidFill>
              </a:rPr>
              <a:t>be adjusted </a:t>
            </a:r>
            <a:r>
              <a:rPr lang="en-US" sz="2400" dirty="0">
                <a:solidFill>
                  <a:schemeClr val="tx1"/>
                </a:solidFill>
              </a:rPr>
              <a:t>accordingly.</a:t>
            </a:r>
          </a:p>
        </p:txBody>
      </p:sp>
    </p:spTree>
    <p:extLst>
      <p:ext uri="{BB962C8B-B14F-4D97-AF65-F5344CB8AC3E}">
        <p14:creationId xmlns:p14="http://schemas.microsoft.com/office/powerpoint/2010/main" val="11605921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457200"/>
            <a:ext cx="9393382" cy="6400800"/>
          </a:xfrm>
        </p:spPr>
        <p:txBody>
          <a:bodyPr>
            <a:normAutofit/>
          </a:bodyPr>
          <a:lstStyle/>
          <a:p>
            <a:r>
              <a:rPr lang="en-US" sz="3200" b="1" i="1" dirty="0">
                <a:solidFill>
                  <a:schemeClr val="tx1"/>
                </a:solidFill>
              </a:rPr>
              <a:t>a. </a:t>
            </a:r>
            <a:r>
              <a:rPr lang="en-US" sz="3200" b="1" i="1" dirty="0" err="1">
                <a:solidFill>
                  <a:schemeClr val="tx1"/>
                </a:solidFill>
              </a:rPr>
              <a:t>Hyponatremia</a:t>
            </a:r>
            <a:r>
              <a:rPr lang="en-US" sz="3200" b="1" i="1" dirty="0" smtClean="0">
                <a:solidFill>
                  <a:schemeClr val="tx1"/>
                </a:solidFill>
              </a:rPr>
              <a:t>.</a:t>
            </a:r>
          </a:p>
          <a:p>
            <a:pPr marL="0" indent="0">
              <a:buNone/>
            </a:pPr>
            <a:r>
              <a:rPr lang="en-US" sz="2200" b="1" dirty="0" smtClean="0">
                <a:solidFill>
                  <a:schemeClr val="tx1"/>
                </a:solidFill>
              </a:rPr>
              <a:t> </a:t>
            </a:r>
          </a:p>
          <a:p>
            <a:r>
              <a:rPr lang="en-US" sz="2200" b="1" i="1" dirty="0" err="1" smtClean="0">
                <a:solidFill>
                  <a:srgbClr val="FF0000"/>
                </a:solidFill>
              </a:rPr>
              <a:t>Hyponatremia</a:t>
            </a:r>
            <a:r>
              <a:rPr lang="en-US" sz="2200" dirty="0" smtClean="0">
                <a:solidFill>
                  <a:srgbClr val="FF0000"/>
                </a:solidFill>
              </a:rPr>
              <a:t> </a:t>
            </a:r>
            <a:r>
              <a:rPr lang="en-US" sz="2200" dirty="0">
                <a:solidFill>
                  <a:schemeClr val="tx1"/>
                </a:solidFill>
              </a:rPr>
              <a:t>is common in seriously </a:t>
            </a:r>
            <a:r>
              <a:rPr lang="en-US" sz="2200" dirty="0" smtClean="0">
                <a:solidFill>
                  <a:schemeClr val="tx1"/>
                </a:solidFill>
              </a:rPr>
              <a:t>ill patients </a:t>
            </a:r>
            <a:r>
              <a:rPr lang="en-US" sz="2200" dirty="0">
                <a:solidFill>
                  <a:schemeClr val="tx1"/>
                </a:solidFill>
              </a:rPr>
              <a:t>requiring acute dialysis, primarily because </a:t>
            </a:r>
            <a:r>
              <a:rPr lang="en-US" sz="2200" dirty="0" smtClean="0">
                <a:solidFill>
                  <a:schemeClr val="tx1"/>
                </a:solidFill>
              </a:rPr>
              <a:t>such patients </a:t>
            </a:r>
            <a:r>
              <a:rPr lang="en-US" sz="2200" dirty="0">
                <a:solidFill>
                  <a:schemeClr val="tx1"/>
                </a:solidFill>
              </a:rPr>
              <a:t>have often received large amounts of </a:t>
            </a:r>
            <a:r>
              <a:rPr lang="en-US" sz="2200" u="sng" dirty="0" err="1" smtClean="0">
                <a:solidFill>
                  <a:schemeClr val="tx1"/>
                </a:solidFill>
              </a:rPr>
              <a:t>hyponatric</a:t>
            </a:r>
            <a:r>
              <a:rPr lang="en-US" sz="2200" u="sng" dirty="0">
                <a:solidFill>
                  <a:schemeClr val="tx1"/>
                </a:solidFill>
              </a:rPr>
              <a:t> </a:t>
            </a:r>
            <a:r>
              <a:rPr lang="en-US" sz="2200" u="sng" dirty="0" smtClean="0">
                <a:solidFill>
                  <a:schemeClr val="tx1"/>
                </a:solidFill>
              </a:rPr>
              <a:t>intravenous </a:t>
            </a:r>
            <a:r>
              <a:rPr lang="en-US" sz="2200" u="sng" dirty="0">
                <a:solidFill>
                  <a:schemeClr val="tx1"/>
                </a:solidFill>
              </a:rPr>
              <a:t>solutions</a:t>
            </a:r>
            <a:r>
              <a:rPr lang="en-US" sz="2200" dirty="0">
                <a:solidFill>
                  <a:schemeClr val="tx1"/>
                </a:solidFill>
              </a:rPr>
              <a:t> with their medications </a:t>
            </a:r>
            <a:r>
              <a:rPr lang="en-US" sz="2200" dirty="0" smtClean="0">
                <a:solidFill>
                  <a:schemeClr val="tx1"/>
                </a:solidFill>
              </a:rPr>
              <a:t>and parenteral </a:t>
            </a:r>
            <a:r>
              <a:rPr lang="en-US" sz="2200" dirty="0">
                <a:solidFill>
                  <a:schemeClr val="tx1"/>
                </a:solidFill>
              </a:rPr>
              <a:t>nutrition</a:t>
            </a:r>
            <a:r>
              <a:rPr lang="en-US" sz="2200" dirty="0" smtClean="0">
                <a:solidFill>
                  <a:schemeClr val="tx1"/>
                </a:solidFill>
              </a:rPr>
              <a:t>.</a:t>
            </a:r>
          </a:p>
          <a:p>
            <a:pPr marL="0" indent="0">
              <a:buNone/>
            </a:pPr>
            <a:endParaRPr lang="en-US" sz="2200" dirty="0">
              <a:solidFill>
                <a:schemeClr val="tx1"/>
              </a:solidFill>
            </a:endParaRPr>
          </a:p>
          <a:p>
            <a:r>
              <a:rPr lang="en-US" sz="2200" dirty="0" smtClean="0">
                <a:solidFill>
                  <a:schemeClr val="tx1"/>
                </a:solidFill>
              </a:rPr>
              <a:t> </a:t>
            </a:r>
            <a:r>
              <a:rPr lang="en-US" sz="2200" b="1" i="1" dirty="0" err="1">
                <a:solidFill>
                  <a:schemeClr val="tx1"/>
                </a:solidFill>
              </a:rPr>
              <a:t>Hyponatremia</a:t>
            </a:r>
            <a:r>
              <a:rPr lang="en-US" sz="2200" dirty="0">
                <a:solidFill>
                  <a:schemeClr val="tx1"/>
                </a:solidFill>
              </a:rPr>
              <a:t> is frequently </a:t>
            </a:r>
            <a:r>
              <a:rPr lang="en-US" sz="2200" dirty="0" smtClean="0">
                <a:solidFill>
                  <a:schemeClr val="tx1"/>
                </a:solidFill>
              </a:rPr>
              <a:t>seen accompanying </a:t>
            </a:r>
            <a:r>
              <a:rPr lang="en-US" sz="2200" dirty="0">
                <a:solidFill>
                  <a:schemeClr val="tx1"/>
                </a:solidFill>
              </a:rPr>
              <a:t>severe </a:t>
            </a:r>
            <a:r>
              <a:rPr lang="en-US" sz="2200" b="1" i="1" dirty="0">
                <a:solidFill>
                  <a:srgbClr val="FF0000"/>
                </a:solidFill>
              </a:rPr>
              <a:t>hyperglycemia</a:t>
            </a:r>
            <a:r>
              <a:rPr lang="en-US" sz="2200" dirty="0">
                <a:solidFill>
                  <a:srgbClr val="FF0000"/>
                </a:solidFill>
              </a:rPr>
              <a:t> </a:t>
            </a:r>
            <a:r>
              <a:rPr lang="en-US" sz="2200" dirty="0">
                <a:solidFill>
                  <a:schemeClr val="tx1"/>
                </a:solidFill>
              </a:rPr>
              <a:t>in diabetic </a:t>
            </a:r>
            <a:r>
              <a:rPr lang="en-US" sz="2200" dirty="0" smtClean="0">
                <a:solidFill>
                  <a:schemeClr val="tx1"/>
                </a:solidFill>
              </a:rPr>
              <a:t>dialysis patients. </a:t>
            </a:r>
          </a:p>
          <a:p>
            <a:pPr marL="0" indent="0">
              <a:buNone/>
            </a:pPr>
            <a:endParaRPr lang="en-US" sz="2200" dirty="0" smtClean="0">
              <a:solidFill>
                <a:schemeClr val="tx1"/>
              </a:solidFill>
            </a:endParaRPr>
          </a:p>
          <a:p>
            <a:r>
              <a:rPr lang="en-US" sz="2200" dirty="0" smtClean="0">
                <a:solidFill>
                  <a:schemeClr val="tx1"/>
                </a:solidFill>
              </a:rPr>
              <a:t>For </a:t>
            </a:r>
            <a:r>
              <a:rPr lang="en-US" sz="2200" dirty="0">
                <a:solidFill>
                  <a:schemeClr val="tx1"/>
                </a:solidFill>
              </a:rPr>
              <a:t>every increase of 100 mg/</a:t>
            </a:r>
            <a:r>
              <a:rPr lang="en-US" sz="2200" dirty="0" err="1">
                <a:solidFill>
                  <a:schemeClr val="tx1"/>
                </a:solidFill>
              </a:rPr>
              <a:t>dL</a:t>
            </a:r>
            <a:r>
              <a:rPr lang="en-US" sz="2200" dirty="0">
                <a:solidFill>
                  <a:schemeClr val="tx1"/>
                </a:solidFill>
              </a:rPr>
              <a:t> (5.5 </a:t>
            </a:r>
            <a:r>
              <a:rPr lang="en-US" sz="2200" dirty="0" err="1" smtClean="0">
                <a:solidFill>
                  <a:schemeClr val="tx1"/>
                </a:solidFill>
              </a:rPr>
              <a:t>mmol</a:t>
            </a:r>
            <a:r>
              <a:rPr lang="en-US" sz="2200" dirty="0" smtClean="0">
                <a:solidFill>
                  <a:schemeClr val="tx1"/>
                </a:solidFill>
              </a:rPr>
              <a:t>/L) in </a:t>
            </a:r>
            <a:r>
              <a:rPr lang="en-US" sz="2200" dirty="0">
                <a:solidFill>
                  <a:schemeClr val="tx1"/>
                </a:solidFill>
              </a:rPr>
              <a:t>the serum glucose concentration, there is a </a:t>
            </a:r>
            <a:r>
              <a:rPr lang="en-US" sz="2200" dirty="0" smtClean="0">
                <a:solidFill>
                  <a:schemeClr val="tx1"/>
                </a:solidFill>
              </a:rPr>
              <a:t>corresponding initial </a:t>
            </a:r>
            <a:r>
              <a:rPr lang="en-US" sz="2200" dirty="0">
                <a:solidFill>
                  <a:schemeClr val="tx1"/>
                </a:solidFill>
              </a:rPr>
              <a:t>decrease of 1.6 </a:t>
            </a:r>
            <a:r>
              <a:rPr lang="en-US" sz="2200" dirty="0" err="1">
                <a:solidFill>
                  <a:schemeClr val="tx1"/>
                </a:solidFill>
              </a:rPr>
              <a:t>mmol</a:t>
            </a:r>
            <a:r>
              <a:rPr lang="en-US" sz="2200" dirty="0">
                <a:solidFill>
                  <a:schemeClr val="tx1"/>
                </a:solidFill>
              </a:rPr>
              <a:t>/L in the serum </a:t>
            </a:r>
            <a:r>
              <a:rPr lang="en-US" sz="2200" dirty="0" smtClean="0">
                <a:solidFill>
                  <a:schemeClr val="tx1"/>
                </a:solidFill>
              </a:rPr>
              <a:t>sodium concentration </a:t>
            </a:r>
            <a:r>
              <a:rPr lang="en-US" sz="2200" dirty="0">
                <a:solidFill>
                  <a:schemeClr val="tx1"/>
                </a:solidFill>
              </a:rPr>
              <a:t>as a result of osmotic shift of </a:t>
            </a:r>
            <a:r>
              <a:rPr lang="en-US" sz="2200" dirty="0" smtClean="0">
                <a:solidFill>
                  <a:schemeClr val="tx1"/>
                </a:solidFill>
              </a:rPr>
              <a:t>water from </a:t>
            </a:r>
            <a:r>
              <a:rPr lang="en-US" sz="2200" dirty="0">
                <a:solidFill>
                  <a:schemeClr val="tx1"/>
                </a:solidFill>
              </a:rPr>
              <a:t>the intracellular to the extracellular compartment</a:t>
            </a:r>
            <a:r>
              <a:rPr lang="en-US" dirty="0">
                <a:solidFill>
                  <a:schemeClr val="tx1"/>
                </a:solidFill>
              </a:rPr>
              <a:t>.</a:t>
            </a:r>
          </a:p>
        </p:txBody>
      </p:sp>
    </p:spTree>
    <p:extLst>
      <p:ext uri="{BB962C8B-B14F-4D97-AF65-F5344CB8AC3E}">
        <p14:creationId xmlns:p14="http://schemas.microsoft.com/office/powerpoint/2010/main" val="13287353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1418" y="822960"/>
            <a:ext cx="9163194" cy="6035040"/>
          </a:xfrm>
        </p:spPr>
        <p:txBody>
          <a:bodyPr>
            <a:normAutofit/>
          </a:bodyPr>
          <a:lstStyle/>
          <a:p>
            <a:r>
              <a:rPr lang="en-US" sz="2400" dirty="0" smtClean="0"/>
              <a:t>Because </a:t>
            </a:r>
            <a:r>
              <a:rPr lang="en-US" sz="2400" b="1" dirty="0" smtClean="0"/>
              <a:t>osmotic </a:t>
            </a:r>
            <a:r>
              <a:rPr lang="en-US" sz="2400" b="1" dirty="0"/>
              <a:t>diuresis </a:t>
            </a:r>
            <a:r>
              <a:rPr lang="en-US" sz="2400" dirty="0"/>
              <a:t>secondary to the </a:t>
            </a:r>
            <a:r>
              <a:rPr lang="en-US" sz="2400" dirty="0" smtClean="0"/>
              <a:t>hyperglycemia does </a:t>
            </a:r>
            <a:r>
              <a:rPr lang="en-US" sz="2400" dirty="0"/>
              <a:t>not occur, the excess plasma water is not </a:t>
            </a:r>
            <a:r>
              <a:rPr lang="en-US" sz="2400" dirty="0" smtClean="0"/>
              <a:t>excreted, and </a:t>
            </a:r>
            <a:r>
              <a:rPr lang="en-US" sz="2400" dirty="0" err="1"/>
              <a:t>hyponatremia</a:t>
            </a:r>
            <a:r>
              <a:rPr lang="en-US" sz="2400" dirty="0"/>
              <a:t> is maintained. </a:t>
            </a:r>
          </a:p>
          <a:p>
            <a:endParaRPr lang="en-US" sz="2400" dirty="0" smtClean="0"/>
          </a:p>
          <a:p>
            <a:pPr marL="0" indent="0">
              <a:buNone/>
            </a:pPr>
            <a:endParaRPr lang="en-US" sz="2400" dirty="0"/>
          </a:p>
          <a:p>
            <a:r>
              <a:rPr lang="en-US" sz="2400" dirty="0" smtClean="0"/>
              <a:t>Correction of hyperglycemia </a:t>
            </a:r>
            <a:r>
              <a:rPr lang="en-US" sz="2400" dirty="0"/>
              <a:t>by </a:t>
            </a:r>
            <a:r>
              <a:rPr lang="en-US" sz="2400" b="1" dirty="0">
                <a:solidFill>
                  <a:srgbClr val="FF0000"/>
                </a:solidFill>
              </a:rPr>
              <a:t>insulin</a:t>
            </a:r>
            <a:r>
              <a:rPr lang="en-US" sz="2400" dirty="0"/>
              <a:t> administration reverses the </a:t>
            </a:r>
            <a:r>
              <a:rPr lang="en-US" sz="2400" dirty="0" smtClean="0"/>
              <a:t>initial water </a:t>
            </a:r>
            <a:r>
              <a:rPr lang="en-US" sz="2400" dirty="0"/>
              <a:t>shift and thereby corrects the </a:t>
            </a:r>
            <a:r>
              <a:rPr lang="en-US" sz="2400" dirty="0" err="1"/>
              <a:t>hyponatremia</a:t>
            </a:r>
            <a:r>
              <a:rPr lang="en-US" sz="2400" dirty="0"/>
              <a:t>.</a:t>
            </a:r>
          </a:p>
        </p:txBody>
      </p:sp>
    </p:spTree>
    <p:extLst>
      <p:ext uri="{BB962C8B-B14F-4D97-AF65-F5344CB8AC3E}">
        <p14:creationId xmlns:p14="http://schemas.microsoft.com/office/powerpoint/2010/main" val="26369686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2036" y="624110"/>
            <a:ext cx="9947563" cy="705926"/>
          </a:xfrm>
        </p:spPr>
        <p:txBody>
          <a:bodyPr>
            <a:normAutofit/>
          </a:bodyPr>
          <a:lstStyle/>
          <a:p>
            <a:r>
              <a:rPr lang="en-US" sz="3200" b="1" i="1" dirty="0"/>
              <a:t>1. </a:t>
            </a:r>
            <a:r>
              <a:rPr lang="en-US" sz="3200" b="1" i="1" dirty="0" err="1"/>
              <a:t>Predialysis</a:t>
            </a:r>
            <a:r>
              <a:rPr lang="en-US" sz="3200" b="1" i="1" dirty="0"/>
              <a:t> serum sodium level </a:t>
            </a:r>
            <a:r>
              <a:rPr lang="en-US" sz="3200" b="1" i="1" dirty="0" smtClean="0"/>
              <a:t>&gt;130 </a:t>
            </a:r>
            <a:r>
              <a:rPr lang="en-US" sz="3200" b="1" i="1" dirty="0" err="1"/>
              <a:t>mmol</a:t>
            </a:r>
            <a:r>
              <a:rPr lang="en-US" sz="3200" b="1" i="1" dirty="0"/>
              <a:t>/L</a:t>
            </a:r>
          </a:p>
        </p:txBody>
      </p:sp>
      <p:sp>
        <p:nvSpPr>
          <p:cNvPr id="3" name="Content Placeholder 2"/>
          <p:cNvSpPr>
            <a:spLocks noGrp="1"/>
          </p:cNvSpPr>
          <p:nvPr>
            <p:ph idx="1"/>
          </p:nvPr>
        </p:nvSpPr>
        <p:spPr>
          <a:xfrm>
            <a:off x="1953492" y="1759527"/>
            <a:ext cx="9407236" cy="5098473"/>
          </a:xfrm>
        </p:spPr>
        <p:txBody>
          <a:bodyPr>
            <a:normAutofit/>
          </a:bodyPr>
          <a:lstStyle/>
          <a:p>
            <a:r>
              <a:rPr lang="en-US" sz="2200" dirty="0" smtClean="0"/>
              <a:t>Intensive care patients </a:t>
            </a:r>
            <a:r>
              <a:rPr lang="en-US" sz="2200" dirty="0"/>
              <a:t>often tend to be slightly </a:t>
            </a:r>
            <a:r>
              <a:rPr lang="en-US" sz="2200" dirty="0" err="1"/>
              <a:t>hyponatremic</a:t>
            </a:r>
            <a:r>
              <a:rPr lang="en-US" sz="2200" dirty="0"/>
              <a:t>, </a:t>
            </a:r>
            <a:r>
              <a:rPr lang="en-US" sz="2200" dirty="0" smtClean="0"/>
              <a:t>as they </a:t>
            </a:r>
            <a:r>
              <a:rPr lang="en-US" sz="2200" dirty="0"/>
              <a:t>often are given various intravenous drugs in </a:t>
            </a:r>
            <a:r>
              <a:rPr lang="en-US" sz="2200" u="sng" dirty="0" smtClean="0"/>
              <a:t>5% dextrose </a:t>
            </a:r>
            <a:r>
              <a:rPr lang="en-US" sz="2200" dirty="0"/>
              <a:t>and water. </a:t>
            </a:r>
            <a:endParaRPr lang="en-US" sz="2200" dirty="0" smtClean="0"/>
          </a:p>
          <a:p>
            <a:pPr marL="0" indent="0">
              <a:buNone/>
            </a:pPr>
            <a:endParaRPr lang="en-US" sz="2200" dirty="0"/>
          </a:p>
          <a:p>
            <a:r>
              <a:rPr lang="en-US" sz="2200" dirty="0" smtClean="0"/>
              <a:t>The </a:t>
            </a:r>
            <a:r>
              <a:rPr lang="en-US" sz="2200" b="1" dirty="0"/>
              <a:t>goal</a:t>
            </a:r>
            <a:r>
              <a:rPr lang="en-US" sz="2200" dirty="0"/>
              <a:t> should be to keep </a:t>
            </a:r>
            <a:r>
              <a:rPr lang="en-US" sz="2200" dirty="0" smtClean="0"/>
              <a:t>serum sodium </a:t>
            </a:r>
            <a:r>
              <a:rPr lang="en-US" sz="2200" dirty="0"/>
              <a:t>at or above 140 </a:t>
            </a:r>
            <a:r>
              <a:rPr lang="en-US" sz="2200" dirty="0" err="1"/>
              <a:t>mmol</a:t>
            </a:r>
            <a:r>
              <a:rPr lang="en-US" sz="2200" dirty="0"/>
              <a:t>/L, and dialysis </a:t>
            </a:r>
            <a:r>
              <a:rPr lang="en-US" sz="2200" dirty="0" smtClean="0"/>
              <a:t>solution sodium </a:t>
            </a:r>
            <a:r>
              <a:rPr lang="en-US" sz="2200" dirty="0"/>
              <a:t>should be in the range of </a:t>
            </a:r>
            <a:r>
              <a:rPr lang="en-US" sz="2200" dirty="0">
                <a:solidFill>
                  <a:srgbClr val="FF0000"/>
                </a:solidFill>
              </a:rPr>
              <a:t>140-145 </a:t>
            </a:r>
            <a:r>
              <a:rPr lang="en-US" sz="2200" dirty="0" err="1">
                <a:solidFill>
                  <a:srgbClr val="FF0000"/>
                </a:solidFill>
              </a:rPr>
              <a:t>mM</a:t>
            </a:r>
            <a:r>
              <a:rPr lang="en-US" sz="2200" dirty="0" err="1"/>
              <a:t>.</a:t>
            </a:r>
            <a:r>
              <a:rPr lang="en-US" sz="2200" dirty="0"/>
              <a:t> </a:t>
            </a:r>
            <a:endParaRPr lang="en-US" sz="2200" dirty="0" smtClean="0"/>
          </a:p>
          <a:p>
            <a:endParaRPr lang="en-US" sz="2200" dirty="0"/>
          </a:p>
          <a:p>
            <a:r>
              <a:rPr lang="en-US" sz="2200" dirty="0" smtClean="0"/>
              <a:t>The potential</a:t>
            </a:r>
            <a:r>
              <a:rPr lang="en-US" sz="2200" dirty="0"/>
              <a:t> </a:t>
            </a:r>
            <a:r>
              <a:rPr lang="en-US" sz="2200" dirty="0" smtClean="0"/>
              <a:t>benefits </a:t>
            </a:r>
            <a:r>
              <a:rPr lang="en-US" sz="2200" dirty="0"/>
              <a:t>of keeping dialysis solution </a:t>
            </a:r>
            <a:r>
              <a:rPr lang="en-US" sz="2200" dirty="0" smtClean="0"/>
              <a:t>sodium </a:t>
            </a:r>
            <a:r>
              <a:rPr lang="en-US" sz="2200" b="1" dirty="0" smtClean="0"/>
              <a:t>&lt;10 </a:t>
            </a:r>
            <a:r>
              <a:rPr lang="en-US" sz="2200" b="1" dirty="0" err="1"/>
              <a:t>mM</a:t>
            </a:r>
            <a:r>
              <a:rPr lang="en-US" sz="2200" b="1" dirty="0"/>
              <a:t> above the serum level</a:t>
            </a:r>
            <a:r>
              <a:rPr lang="en-US" sz="2200" dirty="0"/>
              <a:t> in patients with </a:t>
            </a:r>
            <a:r>
              <a:rPr lang="en-US" sz="2200" dirty="0" smtClean="0"/>
              <a:t>possible </a:t>
            </a:r>
            <a:r>
              <a:rPr lang="en-US" sz="2200" dirty="0" smtClean="0">
                <a:solidFill>
                  <a:srgbClr val="FF0000"/>
                </a:solidFill>
              </a:rPr>
              <a:t>brain</a:t>
            </a:r>
            <a:r>
              <a:rPr lang="en-US" sz="2200" dirty="0" smtClean="0"/>
              <a:t> </a:t>
            </a:r>
            <a:r>
              <a:rPr lang="en-US" sz="2200" dirty="0">
                <a:solidFill>
                  <a:srgbClr val="FF0000"/>
                </a:solidFill>
              </a:rPr>
              <a:t>edema</a:t>
            </a:r>
            <a:r>
              <a:rPr lang="en-US" sz="2200" dirty="0"/>
              <a:t> and/or hypotension have </a:t>
            </a:r>
            <a:r>
              <a:rPr lang="en-US" sz="2200" dirty="0" smtClean="0"/>
              <a:t>been reviewed</a:t>
            </a:r>
            <a:r>
              <a:rPr lang="en-US" sz="2200" dirty="0"/>
              <a:t> </a:t>
            </a:r>
            <a:r>
              <a:rPr lang="en-US" sz="2200" dirty="0" smtClean="0"/>
              <a:t>by Davenport.</a:t>
            </a:r>
            <a:endParaRPr lang="en-US" sz="2200" dirty="0"/>
          </a:p>
        </p:txBody>
      </p:sp>
    </p:spTree>
    <p:extLst>
      <p:ext uri="{BB962C8B-B14F-4D97-AF65-F5344CB8AC3E}">
        <p14:creationId xmlns:p14="http://schemas.microsoft.com/office/powerpoint/2010/main" val="3558611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2089" y="471710"/>
            <a:ext cx="8911687" cy="1280890"/>
          </a:xfrm>
        </p:spPr>
        <p:txBody>
          <a:bodyPr>
            <a:normAutofit/>
          </a:bodyPr>
          <a:lstStyle/>
          <a:p>
            <a:r>
              <a:rPr lang="en-US" b="1" i="1" dirty="0"/>
              <a:t>THE HEMODIALYSIS </a:t>
            </a:r>
            <a:r>
              <a:rPr lang="en-US" b="1" i="1" dirty="0" smtClean="0"/>
              <a:t>PRESCRIPTION</a:t>
            </a:r>
            <a:endParaRPr lang="en-US" i="1" dirty="0"/>
          </a:p>
        </p:txBody>
      </p:sp>
      <p:sp>
        <p:nvSpPr>
          <p:cNvPr id="3" name="Content Placeholder 2"/>
          <p:cNvSpPr>
            <a:spLocks noGrp="1"/>
          </p:cNvSpPr>
          <p:nvPr>
            <p:ph idx="1"/>
          </p:nvPr>
        </p:nvSpPr>
        <p:spPr>
          <a:xfrm>
            <a:off x="2147455" y="1752601"/>
            <a:ext cx="8783781" cy="5105400"/>
          </a:xfrm>
        </p:spPr>
        <p:txBody>
          <a:bodyPr>
            <a:normAutofit/>
          </a:bodyPr>
          <a:lstStyle/>
          <a:p>
            <a:r>
              <a:rPr lang="en-US" sz="2200" dirty="0">
                <a:solidFill>
                  <a:schemeClr val="tx1"/>
                </a:solidFill>
              </a:rPr>
              <a:t>All patients are different, </a:t>
            </a:r>
            <a:r>
              <a:rPr lang="en-US" sz="2200" dirty="0" smtClean="0">
                <a:solidFill>
                  <a:schemeClr val="tx1"/>
                </a:solidFill>
              </a:rPr>
              <a:t>and the </a:t>
            </a:r>
            <a:r>
              <a:rPr lang="en-US" sz="2200" dirty="0">
                <a:solidFill>
                  <a:schemeClr val="tx1"/>
                </a:solidFill>
              </a:rPr>
              <a:t>circumstances eventuating in the need for acute </a:t>
            </a:r>
            <a:r>
              <a:rPr lang="en-US" sz="2200" dirty="0" smtClean="0">
                <a:solidFill>
                  <a:schemeClr val="tx1"/>
                </a:solidFill>
              </a:rPr>
              <a:t>hemodialysis vary </a:t>
            </a:r>
            <a:r>
              <a:rPr lang="en-US" sz="2200" dirty="0">
                <a:solidFill>
                  <a:schemeClr val="tx1"/>
                </a:solidFill>
              </a:rPr>
              <a:t>widely. </a:t>
            </a:r>
            <a:endParaRPr lang="en-US" sz="2200" dirty="0" smtClean="0">
              <a:solidFill>
                <a:schemeClr val="tx1"/>
              </a:solidFill>
            </a:endParaRPr>
          </a:p>
          <a:p>
            <a:endParaRPr lang="en-US" sz="2200" dirty="0">
              <a:solidFill>
                <a:schemeClr val="tx1"/>
              </a:solidFill>
            </a:endParaRPr>
          </a:p>
          <a:p>
            <a:pPr marL="0" indent="0">
              <a:buNone/>
            </a:pPr>
            <a:endParaRPr lang="en-US" sz="2200" dirty="0" smtClean="0">
              <a:solidFill>
                <a:schemeClr val="tx1"/>
              </a:solidFill>
            </a:endParaRPr>
          </a:p>
          <a:p>
            <a:r>
              <a:rPr lang="en-US" sz="2200" dirty="0" smtClean="0">
                <a:solidFill>
                  <a:schemeClr val="tx1"/>
                </a:solidFill>
              </a:rPr>
              <a:t>The </a:t>
            </a:r>
            <a:r>
              <a:rPr lang="en-US" sz="2200" dirty="0">
                <a:solidFill>
                  <a:schemeClr val="tx1"/>
                </a:solidFill>
              </a:rPr>
              <a:t>prescription for hemodialysis will </a:t>
            </a:r>
            <a:r>
              <a:rPr lang="en-US" sz="2200" dirty="0" smtClean="0">
                <a:solidFill>
                  <a:schemeClr val="tx1"/>
                </a:solidFill>
              </a:rPr>
              <a:t>change accordingly</a:t>
            </a:r>
            <a:r>
              <a:rPr lang="en-US" sz="2200" dirty="0">
                <a:solidFill>
                  <a:schemeClr val="tx1"/>
                </a:solidFill>
              </a:rPr>
              <a:t>. </a:t>
            </a:r>
            <a:endParaRPr lang="en-US" sz="2200" dirty="0" smtClean="0">
              <a:solidFill>
                <a:schemeClr val="tx1"/>
              </a:solidFill>
            </a:endParaRPr>
          </a:p>
          <a:p>
            <a:endParaRPr lang="en-US" sz="2200" dirty="0">
              <a:solidFill>
                <a:schemeClr val="tx1"/>
              </a:solidFill>
            </a:endParaRPr>
          </a:p>
          <a:p>
            <a:endParaRPr lang="en-US" sz="2200" dirty="0" smtClean="0">
              <a:solidFill>
                <a:schemeClr val="tx1"/>
              </a:solidFill>
            </a:endParaRPr>
          </a:p>
          <a:p>
            <a:r>
              <a:rPr lang="en-US" sz="2200" dirty="0" smtClean="0">
                <a:solidFill>
                  <a:schemeClr val="tx1"/>
                </a:solidFill>
              </a:rPr>
              <a:t>As </a:t>
            </a:r>
            <a:r>
              <a:rPr lang="en-US" sz="2200" dirty="0">
                <a:solidFill>
                  <a:schemeClr val="tx1"/>
                </a:solidFill>
              </a:rPr>
              <a:t>a teaching tool only, we present a “</a:t>
            </a:r>
            <a:r>
              <a:rPr lang="en-US" sz="2200" dirty="0" smtClean="0">
                <a:solidFill>
                  <a:schemeClr val="tx1"/>
                </a:solidFill>
              </a:rPr>
              <a:t>typical” prescription</a:t>
            </a:r>
            <a:r>
              <a:rPr lang="en-US" sz="2200" dirty="0">
                <a:solidFill>
                  <a:schemeClr val="tx1"/>
                </a:solidFill>
              </a:rPr>
              <a:t> </a:t>
            </a:r>
            <a:r>
              <a:rPr lang="en-US" sz="2200" dirty="0" smtClean="0">
                <a:solidFill>
                  <a:schemeClr val="tx1"/>
                </a:solidFill>
              </a:rPr>
              <a:t>for </a:t>
            </a:r>
            <a:r>
              <a:rPr lang="en-US" sz="2200" dirty="0">
                <a:solidFill>
                  <a:schemeClr val="tx1"/>
                </a:solidFill>
              </a:rPr>
              <a:t>an acute hemodialysis in a 70-kg </a:t>
            </a:r>
            <a:r>
              <a:rPr lang="en-US" sz="2200" dirty="0" smtClean="0">
                <a:solidFill>
                  <a:schemeClr val="tx1"/>
                </a:solidFill>
              </a:rPr>
              <a:t>adult:</a:t>
            </a:r>
            <a:endParaRPr lang="en-US" sz="2200" dirty="0">
              <a:solidFill>
                <a:schemeClr val="tx1"/>
              </a:solidFill>
            </a:endParaRPr>
          </a:p>
        </p:txBody>
      </p:sp>
    </p:spTree>
    <p:extLst>
      <p:ext uri="{BB962C8B-B14F-4D97-AF65-F5344CB8AC3E}">
        <p14:creationId xmlns:p14="http://schemas.microsoft.com/office/powerpoint/2010/main" val="32882360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44001"/>
            <a:ext cx="9809018" cy="789054"/>
          </a:xfrm>
        </p:spPr>
        <p:txBody>
          <a:bodyPr>
            <a:noAutofit/>
          </a:bodyPr>
          <a:lstStyle/>
          <a:p>
            <a:r>
              <a:rPr lang="en-US" sz="3200" b="1" i="1" dirty="0"/>
              <a:t>2. </a:t>
            </a:r>
            <a:r>
              <a:rPr lang="en-US" sz="3200" b="1" i="1" dirty="0" err="1"/>
              <a:t>Predialysis</a:t>
            </a:r>
            <a:r>
              <a:rPr lang="en-US" sz="3200" b="1" i="1" dirty="0"/>
              <a:t> serum sodium level </a:t>
            </a:r>
            <a:r>
              <a:rPr lang="en-US" sz="3200" b="1" i="1" dirty="0" smtClean="0"/>
              <a:t>&lt;130 </a:t>
            </a:r>
            <a:r>
              <a:rPr lang="en-US" sz="3200" b="1" i="1" dirty="0" err="1"/>
              <a:t>mmol</a:t>
            </a:r>
            <a:r>
              <a:rPr lang="en-US" sz="3200" b="1" i="1" dirty="0"/>
              <a:t>/L.</a:t>
            </a:r>
          </a:p>
        </p:txBody>
      </p:sp>
      <p:sp>
        <p:nvSpPr>
          <p:cNvPr id="3" name="Content Placeholder 2"/>
          <p:cNvSpPr>
            <a:spLocks noGrp="1"/>
          </p:cNvSpPr>
          <p:nvPr>
            <p:ph idx="1"/>
          </p:nvPr>
        </p:nvSpPr>
        <p:spPr>
          <a:xfrm>
            <a:off x="1981200" y="1565564"/>
            <a:ext cx="9523412" cy="5292436"/>
          </a:xfrm>
        </p:spPr>
        <p:txBody>
          <a:bodyPr>
            <a:normAutofit/>
          </a:bodyPr>
          <a:lstStyle/>
          <a:p>
            <a:r>
              <a:rPr lang="en-US" sz="2200" dirty="0" smtClean="0">
                <a:solidFill>
                  <a:schemeClr val="tx1"/>
                </a:solidFill>
              </a:rPr>
              <a:t>When the degree </a:t>
            </a:r>
            <a:r>
              <a:rPr lang="en-US" sz="2200" dirty="0">
                <a:solidFill>
                  <a:schemeClr val="tx1"/>
                </a:solidFill>
              </a:rPr>
              <a:t>of </a:t>
            </a:r>
            <a:r>
              <a:rPr lang="en-US" sz="2200" dirty="0" err="1">
                <a:solidFill>
                  <a:schemeClr val="tx1"/>
                </a:solidFill>
              </a:rPr>
              <a:t>predialysis</a:t>
            </a:r>
            <a:r>
              <a:rPr lang="en-US" sz="2200" dirty="0">
                <a:solidFill>
                  <a:schemeClr val="tx1"/>
                </a:solidFill>
              </a:rPr>
              <a:t> </a:t>
            </a:r>
            <a:r>
              <a:rPr lang="en-US" sz="2200" dirty="0" err="1">
                <a:solidFill>
                  <a:schemeClr val="tx1"/>
                </a:solidFill>
              </a:rPr>
              <a:t>hyponatremia</a:t>
            </a:r>
            <a:r>
              <a:rPr lang="en-US" sz="2200" dirty="0">
                <a:solidFill>
                  <a:schemeClr val="tx1"/>
                </a:solidFill>
              </a:rPr>
              <a:t> is </a:t>
            </a:r>
            <a:r>
              <a:rPr lang="en-US" sz="2200" b="1" dirty="0">
                <a:solidFill>
                  <a:schemeClr val="tx1"/>
                </a:solidFill>
              </a:rPr>
              <a:t>moderate</a:t>
            </a:r>
            <a:r>
              <a:rPr lang="en-US" sz="2200" dirty="0">
                <a:solidFill>
                  <a:schemeClr val="tx1"/>
                </a:solidFill>
              </a:rPr>
              <a:t> </a:t>
            </a:r>
            <a:r>
              <a:rPr lang="en-US" sz="2200" dirty="0" smtClean="0">
                <a:solidFill>
                  <a:schemeClr val="tx1"/>
                </a:solidFill>
              </a:rPr>
              <a:t>to </a:t>
            </a:r>
            <a:r>
              <a:rPr lang="en-US" sz="2200" b="1" dirty="0" smtClean="0">
                <a:solidFill>
                  <a:schemeClr val="tx1"/>
                </a:solidFill>
              </a:rPr>
              <a:t>severe</a:t>
            </a:r>
            <a:r>
              <a:rPr lang="en-US" sz="2200" dirty="0">
                <a:solidFill>
                  <a:schemeClr val="tx1"/>
                </a:solidFill>
              </a:rPr>
              <a:t>, and especially if the </a:t>
            </a:r>
            <a:r>
              <a:rPr lang="en-US" sz="2200" dirty="0" err="1">
                <a:solidFill>
                  <a:schemeClr val="tx1"/>
                </a:solidFill>
              </a:rPr>
              <a:t>hyponatremia</a:t>
            </a:r>
            <a:r>
              <a:rPr lang="en-US" sz="2200" dirty="0">
                <a:solidFill>
                  <a:schemeClr val="tx1"/>
                </a:solidFill>
              </a:rPr>
              <a:t> is of </a:t>
            </a:r>
            <a:r>
              <a:rPr lang="en-US" sz="2200" b="1" dirty="0" smtClean="0">
                <a:solidFill>
                  <a:schemeClr val="tx1"/>
                </a:solidFill>
              </a:rPr>
              <a:t>long</a:t>
            </a:r>
            <a:r>
              <a:rPr lang="en-US" sz="2200" dirty="0" smtClean="0">
                <a:solidFill>
                  <a:schemeClr val="tx1"/>
                </a:solidFill>
              </a:rPr>
              <a:t> </a:t>
            </a:r>
            <a:r>
              <a:rPr lang="en-US" sz="2200" b="1" dirty="0" smtClean="0">
                <a:solidFill>
                  <a:schemeClr val="tx1"/>
                </a:solidFill>
              </a:rPr>
              <a:t>duration</a:t>
            </a:r>
            <a:r>
              <a:rPr lang="en-US" sz="2200" dirty="0">
                <a:solidFill>
                  <a:schemeClr val="tx1"/>
                </a:solidFill>
              </a:rPr>
              <a:t>, it is dangerous to achieve </a:t>
            </a:r>
            <a:r>
              <a:rPr lang="en-US" sz="2200" dirty="0" err="1" smtClean="0">
                <a:solidFill>
                  <a:schemeClr val="tx1"/>
                </a:solidFill>
              </a:rPr>
              <a:t>normonatremia</a:t>
            </a:r>
            <a:r>
              <a:rPr lang="en-US" sz="2200" dirty="0">
                <a:solidFill>
                  <a:schemeClr val="tx1"/>
                </a:solidFill>
              </a:rPr>
              <a:t> </a:t>
            </a:r>
            <a:r>
              <a:rPr lang="en-US" sz="2200" dirty="0" smtClean="0">
                <a:solidFill>
                  <a:schemeClr val="tx1"/>
                </a:solidFill>
              </a:rPr>
              <a:t>quickly</a:t>
            </a:r>
            <a:r>
              <a:rPr lang="en-US" sz="2200" dirty="0">
                <a:solidFill>
                  <a:schemeClr val="tx1"/>
                </a:solidFill>
              </a:rPr>
              <a:t>. </a:t>
            </a:r>
            <a:endParaRPr lang="en-US" sz="2200" dirty="0" smtClean="0">
              <a:solidFill>
                <a:schemeClr val="tx1"/>
              </a:solidFill>
            </a:endParaRPr>
          </a:p>
          <a:p>
            <a:endParaRPr lang="en-US" sz="2200" dirty="0">
              <a:solidFill>
                <a:schemeClr val="tx1"/>
              </a:solidFill>
            </a:endParaRPr>
          </a:p>
          <a:p>
            <a:r>
              <a:rPr lang="en-US" sz="2200" b="1" dirty="0" smtClean="0">
                <a:solidFill>
                  <a:schemeClr val="tx1"/>
                </a:solidFill>
              </a:rPr>
              <a:t>Rapid</a:t>
            </a:r>
            <a:r>
              <a:rPr lang="en-US" sz="2200" dirty="0" smtClean="0">
                <a:solidFill>
                  <a:schemeClr val="tx1"/>
                </a:solidFill>
              </a:rPr>
              <a:t> </a:t>
            </a:r>
            <a:r>
              <a:rPr lang="en-US" sz="2200" dirty="0">
                <a:solidFill>
                  <a:schemeClr val="tx1"/>
                </a:solidFill>
              </a:rPr>
              <a:t>correction of </a:t>
            </a:r>
            <a:r>
              <a:rPr lang="en-US" sz="2200" dirty="0" err="1">
                <a:solidFill>
                  <a:schemeClr val="tx1"/>
                </a:solidFill>
              </a:rPr>
              <a:t>hyponatremia</a:t>
            </a:r>
            <a:r>
              <a:rPr lang="en-US" sz="2200" dirty="0">
                <a:solidFill>
                  <a:schemeClr val="tx1"/>
                </a:solidFill>
              </a:rPr>
              <a:t> has </a:t>
            </a:r>
            <a:r>
              <a:rPr lang="en-US" sz="2200" dirty="0" smtClean="0">
                <a:solidFill>
                  <a:schemeClr val="tx1"/>
                </a:solidFill>
              </a:rPr>
              <a:t>been linked </a:t>
            </a:r>
            <a:r>
              <a:rPr lang="en-US" sz="2200" dirty="0">
                <a:solidFill>
                  <a:schemeClr val="tx1"/>
                </a:solidFill>
              </a:rPr>
              <a:t>to a potentially fatal neurologic </a:t>
            </a:r>
            <a:r>
              <a:rPr lang="en-US" sz="2200" dirty="0" smtClean="0">
                <a:solidFill>
                  <a:schemeClr val="tx1"/>
                </a:solidFill>
              </a:rPr>
              <a:t>syndrome known </a:t>
            </a:r>
            <a:r>
              <a:rPr lang="en-US" sz="2200" dirty="0">
                <a:solidFill>
                  <a:schemeClr val="tx1"/>
                </a:solidFill>
              </a:rPr>
              <a:t>as</a:t>
            </a:r>
            <a:r>
              <a:rPr lang="en-US" sz="2200" b="1" dirty="0">
                <a:solidFill>
                  <a:schemeClr val="tx1"/>
                </a:solidFill>
              </a:rPr>
              <a:t> </a:t>
            </a:r>
            <a:r>
              <a:rPr lang="en-US" sz="2200" b="1" dirty="0">
                <a:solidFill>
                  <a:srgbClr val="FF0000"/>
                </a:solidFill>
              </a:rPr>
              <a:t>osmotic demyelination </a:t>
            </a:r>
            <a:r>
              <a:rPr lang="en-US" sz="2200" b="1" dirty="0" smtClean="0">
                <a:solidFill>
                  <a:srgbClr val="FF0000"/>
                </a:solidFill>
              </a:rPr>
              <a:t>syndrome.</a:t>
            </a:r>
            <a:r>
              <a:rPr lang="en-US" sz="2200" dirty="0" smtClean="0"/>
              <a:t> </a:t>
            </a:r>
          </a:p>
          <a:p>
            <a:endParaRPr lang="en-US" sz="2200" dirty="0"/>
          </a:p>
          <a:p>
            <a:r>
              <a:rPr lang="en-US" sz="2200" dirty="0" smtClean="0"/>
              <a:t>The </a:t>
            </a:r>
            <a:r>
              <a:rPr lang="en-US" sz="2200" dirty="0"/>
              <a:t>maximum safe rate of correction of the </a:t>
            </a:r>
            <a:r>
              <a:rPr lang="en-US" sz="2200" dirty="0" smtClean="0"/>
              <a:t>serum sodium </a:t>
            </a:r>
            <a:r>
              <a:rPr lang="en-US" sz="2200" dirty="0"/>
              <a:t>concentration in severely </a:t>
            </a:r>
            <a:r>
              <a:rPr lang="en-US" sz="2200" dirty="0" err="1" smtClean="0"/>
              <a:t>hyponatremic</a:t>
            </a:r>
            <a:r>
              <a:rPr lang="en-US" sz="2200" dirty="0"/>
              <a:t> </a:t>
            </a:r>
            <a:r>
              <a:rPr lang="en-US" sz="2200" dirty="0" smtClean="0"/>
              <a:t>patients </a:t>
            </a:r>
            <a:r>
              <a:rPr lang="en-US" sz="2200" dirty="0"/>
              <a:t>is controversial but probably is in the </a:t>
            </a:r>
            <a:r>
              <a:rPr lang="en-US" sz="2200" dirty="0" smtClean="0"/>
              <a:t>range of </a:t>
            </a:r>
            <a:r>
              <a:rPr lang="en-US" sz="2400" b="1" i="1" dirty="0"/>
              <a:t>6-8 </a:t>
            </a:r>
            <a:r>
              <a:rPr lang="en-US" sz="2400" b="1" i="1" dirty="0" err="1"/>
              <a:t>mmol</a:t>
            </a:r>
            <a:r>
              <a:rPr lang="en-US" sz="2400" b="1" i="1" dirty="0"/>
              <a:t>/L per 24 hours</a:t>
            </a:r>
            <a:r>
              <a:rPr lang="en-US" sz="2200" dirty="0"/>
              <a:t>.</a:t>
            </a:r>
          </a:p>
        </p:txBody>
      </p:sp>
    </p:spTree>
    <p:extLst>
      <p:ext uri="{BB962C8B-B14F-4D97-AF65-F5344CB8AC3E}">
        <p14:creationId xmlns:p14="http://schemas.microsoft.com/office/powerpoint/2010/main" val="42598727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455" y="374073"/>
            <a:ext cx="9495702" cy="6483927"/>
          </a:xfrm>
        </p:spPr>
        <p:txBody>
          <a:bodyPr>
            <a:normAutofit/>
          </a:bodyPr>
          <a:lstStyle/>
          <a:p>
            <a:pPr marL="0" indent="0">
              <a:buNone/>
            </a:pPr>
            <a:endParaRPr lang="en-US" sz="2200" dirty="0">
              <a:solidFill>
                <a:schemeClr val="tx1"/>
              </a:solidFill>
            </a:endParaRPr>
          </a:p>
          <a:p>
            <a:r>
              <a:rPr lang="en-US" sz="2200" dirty="0">
                <a:solidFill>
                  <a:schemeClr val="tx1"/>
                </a:solidFill>
              </a:rPr>
              <a:t>At this stage of incomplete knowledge, it seems prudent when treating patients with severe </a:t>
            </a:r>
            <a:r>
              <a:rPr lang="en-US" sz="2200" dirty="0" err="1">
                <a:solidFill>
                  <a:schemeClr val="tx1"/>
                </a:solidFill>
              </a:rPr>
              <a:t>hyponatremia</a:t>
            </a:r>
            <a:r>
              <a:rPr lang="en-US" sz="2200" dirty="0">
                <a:solidFill>
                  <a:schemeClr val="tx1"/>
                </a:solidFill>
              </a:rPr>
              <a:t> to set the dialysis solution sodium level </a:t>
            </a:r>
            <a:r>
              <a:rPr lang="en-US" sz="2200" b="1" dirty="0">
                <a:solidFill>
                  <a:srgbClr val="FF0000"/>
                </a:solidFill>
              </a:rPr>
              <a:t>as low as possible </a:t>
            </a:r>
            <a:r>
              <a:rPr lang="en-US" sz="2200" dirty="0">
                <a:solidFill>
                  <a:schemeClr val="tx1"/>
                </a:solidFill>
              </a:rPr>
              <a:t>(with most machines one can go no lower than 130 </a:t>
            </a:r>
            <a:r>
              <a:rPr lang="en-US" sz="2200" dirty="0" err="1" smtClean="0">
                <a:solidFill>
                  <a:schemeClr val="tx1"/>
                </a:solidFill>
              </a:rPr>
              <a:t>mM</a:t>
            </a:r>
            <a:r>
              <a:rPr lang="en-US" sz="2200" dirty="0" err="1">
                <a:solidFill>
                  <a:schemeClr val="tx1"/>
                </a:solidFill>
              </a:rPr>
              <a:t>.</a:t>
            </a:r>
            <a:endParaRPr lang="en-US" sz="2200" dirty="0">
              <a:solidFill>
                <a:schemeClr val="tx1"/>
              </a:solidFill>
            </a:endParaRPr>
          </a:p>
          <a:p>
            <a:endParaRPr lang="en-US" sz="2200" dirty="0" smtClean="0">
              <a:solidFill>
                <a:schemeClr val="tx1"/>
              </a:solidFill>
            </a:endParaRPr>
          </a:p>
          <a:p>
            <a:r>
              <a:rPr lang="en-US" sz="2200" dirty="0" smtClean="0">
                <a:solidFill>
                  <a:schemeClr val="tx1"/>
                </a:solidFill>
              </a:rPr>
              <a:t>although </a:t>
            </a:r>
            <a:r>
              <a:rPr lang="en-US" sz="2200" dirty="0">
                <a:solidFill>
                  <a:schemeClr val="tx1"/>
                </a:solidFill>
              </a:rPr>
              <a:t>with </a:t>
            </a:r>
            <a:r>
              <a:rPr lang="en-US" sz="2200" dirty="0" smtClean="0">
                <a:solidFill>
                  <a:schemeClr val="tx1"/>
                </a:solidFill>
              </a:rPr>
              <a:t>the Dialog </a:t>
            </a:r>
            <a:r>
              <a:rPr lang="en-US" sz="2200" dirty="0">
                <a:solidFill>
                  <a:schemeClr val="tx1"/>
                </a:solidFill>
              </a:rPr>
              <a:t>Plus machine from </a:t>
            </a:r>
            <a:r>
              <a:rPr lang="en-US" sz="2200" dirty="0" err="1">
                <a:solidFill>
                  <a:schemeClr val="tx1"/>
                </a:solidFill>
              </a:rPr>
              <a:t>B.Braun</a:t>
            </a:r>
            <a:r>
              <a:rPr lang="en-US" sz="2200" dirty="0">
                <a:solidFill>
                  <a:schemeClr val="tx1"/>
                </a:solidFill>
              </a:rPr>
              <a:t> one can get </a:t>
            </a:r>
            <a:r>
              <a:rPr lang="en-US" sz="2200" dirty="0" smtClean="0">
                <a:solidFill>
                  <a:schemeClr val="tx1"/>
                </a:solidFill>
              </a:rPr>
              <a:t>down to </a:t>
            </a:r>
            <a:r>
              <a:rPr lang="en-US" sz="2200" dirty="0">
                <a:solidFill>
                  <a:schemeClr val="tx1"/>
                </a:solidFill>
              </a:rPr>
              <a:t>a dialysate sodium of ~123 </a:t>
            </a:r>
            <a:r>
              <a:rPr lang="en-US" sz="2200" dirty="0" err="1">
                <a:solidFill>
                  <a:schemeClr val="tx1"/>
                </a:solidFill>
              </a:rPr>
              <a:t>mM</a:t>
            </a:r>
            <a:r>
              <a:rPr lang="en-US" sz="2200" dirty="0">
                <a:solidFill>
                  <a:schemeClr val="tx1"/>
                </a:solidFill>
              </a:rPr>
              <a:t>), and to dialyze </a:t>
            </a:r>
            <a:r>
              <a:rPr lang="en-US" sz="2200" dirty="0" smtClean="0">
                <a:solidFill>
                  <a:schemeClr val="tx1"/>
                </a:solidFill>
              </a:rPr>
              <a:t>at a </a:t>
            </a:r>
            <a:r>
              <a:rPr lang="en-US" sz="2200" dirty="0">
                <a:solidFill>
                  <a:schemeClr val="tx1"/>
                </a:solidFill>
              </a:rPr>
              <a:t>slow (50-100 mL/min) blood flow rate, and for </a:t>
            </a:r>
            <a:r>
              <a:rPr lang="en-US" sz="2200" dirty="0" smtClean="0">
                <a:solidFill>
                  <a:schemeClr val="tx1"/>
                </a:solidFill>
              </a:rPr>
              <a:t>not longer </a:t>
            </a:r>
            <a:r>
              <a:rPr lang="en-US" sz="2200" dirty="0">
                <a:solidFill>
                  <a:schemeClr val="tx1"/>
                </a:solidFill>
              </a:rPr>
              <a:t>than 1 hour at a time, alternating with </a:t>
            </a:r>
            <a:r>
              <a:rPr lang="en-US" sz="2200" dirty="0" smtClean="0">
                <a:solidFill>
                  <a:schemeClr val="tx1"/>
                </a:solidFill>
              </a:rPr>
              <a:t>isolated ultrafiltration </a:t>
            </a:r>
            <a:r>
              <a:rPr lang="en-US" sz="2200" dirty="0">
                <a:solidFill>
                  <a:schemeClr val="tx1"/>
                </a:solidFill>
              </a:rPr>
              <a:t>as needed for volume control. </a:t>
            </a:r>
            <a:endParaRPr lang="en-US" sz="2200" dirty="0" smtClean="0">
              <a:solidFill>
                <a:schemeClr val="tx1"/>
              </a:solidFill>
            </a:endParaRPr>
          </a:p>
          <a:p>
            <a:endParaRPr lang="en-US" sz="2200" dirty="0" smtClean="0">
              <a:solidFill>
                <a:schemeClr val="tx1"/>
              </a:solidFill>
            </a:endParaRPr>
          </a:p>
          <a:p>
            <a:r>
              <a:rPr lang="en-US" sz="2200" dirty="0" smtClean="0">
                <a:solidFill>
                  <a:schemeClr val="tx1"/>
                </a:solidFill>
              </a:rPr>
              <a:t>One can check </a:t>
            </a:r>
            <a:r>
              <a:rPr lang="en-US" sz="2200" dirty="0">
                <a:solidFill>
                  <a:schemeClr val="tx1"/>
                </a:solidFill>
              </a:rPr>
              <a:t>the serum sodium after each </a:t>
            </a:r>
            <a:r>
              <a:rPr lang="en-US" sz="2200" u="sng" dirty="0">
                <a:solidFill>
                  <a:schemeClr val="tx1"/>
                </a:solidFill>
              </a:rPr>
              <a:t>30–60 min of </a:t>
            </a:r>
            <a:r>
              <a:rPr lang="en-US" sz="2200" u="sng" dirty="0" smtClean="0">
                <a:solidFill>
                  <a:schemeClr val="tx1"/>
                </a:solidFill>
              </a:rPr>
              <a:t>dialysis </a:t>
            </a:r>
            <a:r>
              <a:rPr lang="en-US" sz="2200" dirty="0" smtClean="0">
                <a:solidFill>
                  <a:schemeClr val="tx1"/>
                </a:solidFill>
              </a:rPr>
              <a:t>to </a:t>
            </a:r>
            <a:r>
              <a:rPr lang="en-US" sz="2200" dirty="0">
                <a:solidFill>
                  <a:schemeClr val="tx1"/>
                </a:solidFill>
              </a:rPr>
              <a:t>ensure that the desired rate of sodium increase </a:t>
            </a:r>
            <a:r>
              <a:rPr lang="en-US" sz="2200" dirty="0" smtClean="0">
                <a:solidFill>
                  <a:schemeClr val="tx1"/>
                </a:solidFill>
              </a:rPr>
              <a:t>is not </a:t>
            </a:r>
            <a:r>
              <a:rPr lang="en-US" sz="2200" dirty="0">
                <a:solidFill>
                  <a:schemeClr val="tx1"/>
                </a:solidFill>
              </a:rPr>
              <a:t>being exceeded. </a:t>
            </a:r>
            <a:endParaRPr lang="en-US" sz="2200" dirty="0" smtClean="0">
              <a:solidFill>
                <a:schemeClr val="tx1"/>
              </a:solidFill>
            </a:endParaRPr>
          </a:p>
        </p:txBody>
      </p:sp>
    </p:spTree>
    <p:extLst>
      <p:ext uri="{BB962C8B-B14F-4D97-AF65-F5344CB8AC3E}">
        <p14:creationId xmlns:p14="http://schemas.microsoft.com/office/powerpoint/2010/main" val="4042142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455" y="886690"/>
            <a:ext cx="9357157" cy="5971309"/>
          </a:xfrm>
        </p:spPr>
        <p:txBody>
          <a:bodyPr>
            <a:noAutofit/>
          </a:bodyPr>
          <a:lstStyle/>
          <a:p>
            <a:r>
              <a:rPr lang="en-US" sz="2200" dirty="0">
                <a:solidFill>
                  <a:schemeClr val="tx1"/>
                </a:solidFill>
              </a:rPr>
              <a:t>In one case report</a:t>
            </a:r>
            <a:r>
              <a:rPr lang="en-US" sz="2200" dirty="0">
                <a:solidFill>
                  <a:srgbClr val="FF0000"/>
                </a:solidFill>
              </a:rPr>
              <a:t>, use of a 50 mL/ min blood flow over 3 hours </a:t>
            </a:r>
            <a:r>
              <a:rPr lang="en-US" sz="2200" dirty="0">
                <a:solidFill>
                  <a:schemeClr val="tx1"/>
                </a:solidFill>
              </a:rPr>
              <a:t>resulted in the desired increase in the serum sodium of </a:t>
            </a:r>
            <a:r>
              <a:rPr lang="en-US" sz="2200" b="1" dirty="0">
                <a:solidFill>
                  <a:schemeClr val="tx1"/>
                </a:solidFill>
              </a:rPr>
              <a:t>6</a:t>
            </a:r>
            <a:r>
              <a:rPr lang="en-US" sz="2200" dirty="0">
                <a:solidFill>
                  <a:schemeClr val="tx1"/>
                </a:solidFill>
              </a:rPr>
              <a:t> </a:t>
            </a:r>
            <a:r>
              <a:rPr lang="en-US" sz="2200" b="1" dirty="0" err="1">
                <a:solidFill>
                  <a:schemeClr val="tx1"/>
                </a:solidFill>
              </a:rPr>
              <a:t>mmol</a:t>
            </a:r>
            <a:r>
              <a:rPr lang="en-US" sz="2200" b="1" dirty="0">
                <a:solidFill>
                  <a:schemeClr val="tx1"/>
                </a:solidFill>
              </a:rPr>
              <a:t>/L</a:t>
            </a:r>
            <a:r>
              <a:rPr lang="en-US" sz="2200" dirty="0">
                <a:solidFill>
                  <a:schemeClr val="tx1"/>
                </a:solidFill>
              </a:rPr>
              <a:t> over the 3-hour dialysis period (</a:t>
            </a:r>
            <a:r>
              <a:rPr lang="en-US" sz="2200" dirty="0" err="1">
                <a:solidFill>
                  <a:schemeClr val="tx1"/>
                </a:solidFill>
              </a:rPr>
              <a:t>Wendland</a:t>
            </a:r>
            <a:r>
              <a:rPr lang="en-US" sz="2200" dirty="0">
                <a:solidFill>
                  <a:schemeClr val="tx1"/>
                </a:solidFill>
              </a:rPr>
              <a:t> and Kaplan, 2012). </a:t>
            </a:r>
          </a:p>
          <a:p>
            <a:endParaRPr lang="en-US" sz="2200" dirty="0" smtClean="0"/>
          </a:p>
          <a:p>
            <a:r>
              <a:rPr lang="en-US" sz="2200" dirty="0" smtClean="0">
                <a:solidFill>
                  <a:schemeClr val="tx1"/>
                </a:solidFill>
              </a:rPr>
              <a:t>Another </a:t>
            </a:r>
            <a:r>
              <a:rPr lang="en-US" sz="2200" dirty="0">
                <a:solidFill>
                  <a:schemeClr val="tx1"/>
                </a:solidFill>
              </a:rPr>
              <a:t>approach is to </a:t>
            </a:r>
            <a:r>
              <a:rPr lang="en-US" sz="2200" b="1" dirty="0">
                <a:solidFill>
                  <a:srgbClr val="FF0000"/>
                </a:solidFill>
              </a:rPr>
              <a:t>delay</a:t>
            </a:r>
            <a:r>
              <a:rPr lang="en-US" sz="2200" dirty="0">
                <a:solidFill>
                  <a:srgbClr val="FF0000"/>
                </a:solidFill>
              </a:rPr>
              <a:t> dialysis for a few days</a:t>
            </a:r>
            <a:r>
              <a:rPr lang="en-US" sz="2200" dirty="0">
                <a:solidFill>
                  <a:schemeClr val="tx1"/>
                </a:solidFill>
              </a:rPr>
              <a:t> </a:t>
            </a:r>
            <a:r>
              <a:rPr lang="en-US" sz="2200" dirty="0" smtClean="0">
                <a:solidFill>
                  <a:schemeClr val="tx1"/>
                </a:solidFill>
              </a:rPr>
              <a:t>if possible </a:t>
            </a:r>
            <a:r>
              <a:rPr lang="en-US" sz="2200" dirty="0">
                <a:solidFill>
                  <a:schemeClr val="tx1"/>
                </a:solidFill>
              </a:rPr>
              <a:t>and to treat </a:t>
            </a:r>
            <a:r>
              <a:rPr lang="en-US" sz="2200" dirty="0" err="1">
                <a:solidFill>
                  <a:schemeClr val="tx1"/>
                </a:solidFill>
              </a:rPr>
              <a:t>hyponatremia</a:t>
            </a:r>
            <a:r>
              <a:rPr lang="en-US" sz="2200" dirty="0">
                <a:solidFill>
                  <a:schemeClr val="tx1"/>
                </a:solidFill>
              </a:rPr>
              <a:t> with </a:t>
            </a:r>
            <a:r>
              <a:rPr lang="en-US" sz="2200" dirty="0" smtClean="0">
                <a:solidFill>
                  <a:schemeClr val="tx1"/>
                </a:solidFill>
              </a:rPr>
              <a:t>hypertonic saline</a:t>
            </a:r>
            <a:r>
              <a:rPr lang="en-US" sz="2200" dirty="0">
                <a:solidFill>
                  <a:schemeClr val="tx1"/>
                </a:solidFill>
              </a:rPr>
              <a:t>, removing excess fluid by</a:t>
            </a:r>
            <a:r>
              <a:rPr lang="en-US" sz="2200" dirty="0"/>
              <a:t> </a:t>
            </a:r>
            <a:r>
              <a:rPr lang="en-US" sz="2200" dirty="0">
                <a:solidFill>
                  <a:srgbClr val="FF0000"/>
                </a:solidFill>
              </a:rPr>
              <a:t>isolated</a:t>
            </a:r>
            <a:r>
              <a:rPr lang="en-US" sz="2200" dirty="0"/>
              <a:t> </a:t>
            </a:r>
            <a:r>
              <a:rPr lang="en-US" sz="2200" dirty="0" smtClean="0">
                <a:solidFill>
                  <a:srgbClr val="FF0000"/>
                </a:solidFill>
              </a:rPr>
              <a:t>ultrafiltration</a:t>
            </a:r>
            <a:r>
              <a:rPr lang="en-US" sz="2200" dirty="0" smtClean="0"/>
              <a:t> as </a:t>
            </a:r>
            <a:r>
              <a:rPr lang="en-US" sz="2200" dirty="0"/>
              <a:t>needed. </a:t>
            </a:r>
            <a:endParaRPr lang="en-US" sz="2200" dirty="0" smtClean="0"/>
          </a:p>
          <a:p>
            <a:endParaRPr lang="en-US" sz="2200" dirty="0"/>
          </a:p>
          <a:p>
            <a:r>
              <a:rPr lang="en-US" sz="2200" dirty="0" smtClean="0">
                <a:solidFill>
                  <a:schemeClr val="tx1"/>
                </a:solidFill>
              </a:rPr>
              <a:t>If </a:t>
            </a:r>
            <a:r>
              <a:rPr lang="en-US" sz="2200" b="1" i="1" dirty="0">
                <a:solidFill>
                  <a:schemeClr val="tx1"/>
                </a:solidFill>
              </a:rPr>
              <a:t>continuous</a:t>
            </a:r>
            <a:r>
              <a:rPr lang="en-US" sz="2200" dirty="0">
                <a:solidFill>
                  <a:schemeClr val="tx1"/>
                </a:solidFill>
              </a:rPr>
              <a:t> hemodialysis or </a:t>
            </a:r>
            <a:r>
              <a:rPr lang="en-US" sz="2200" dirty="0" smtClean="0">
                <a:solidFill>
                  <a:schemeClr val="tx1"/>
                </a:solidFill>
              </a:rPr>
              <a:t>hemofiltration is </a:t>
            </a:r>
            <a:r>
              <a:rPr lang="en-US" sz="2200" dirty="0">
                <a:solidFill>
                  <a:schemeClr val="tx1"/>
                </a:solidFill>
              </a:rPr>
              <a:t>available, use of one of these modalities </a:t>
            </a:r>
            <a:r>
              <a:rPr lang="en-US" sz="2200" dirty="0" smtClean="0">
                <a:solidFill>
                  <a:schemeClr val="tx1"/>
                </a:solidFill>
              </a:rPr>
              <a:t>with an appropriate sodium-reduced </a:t>
            </a:r>
            <a:r>
              <a:rPr lang="en-US" sz="2200" dirty="0">
                <a:solidFill>
                  <a:schemeClr val="tx1"/>
                </a:solidFill>
              </a:rPr>
              <a:t>dialysis </a:t>
            </a:r>
            <a:r>
              <a:rPr lang="en-US" sz="2200" dirty="0" smtClean="0">
                <a:solidFill>
                  <a:schemeClr val="tx1"/>
                </a:solidFill>
              </a:rPr>
              <a:t>solution/ replacement </a:t>
            </a:r>
            <a:r>
              <a:rPr lang="en-US" sz="2200" dirty="0">
                <a:solidFill>
                  <a:schemeClr val="tx1"/>
                </a:solidFill>
              </a:rPr>
              <a:t>fluid is another good option and </a:t>
            </a:r>
            <a:r>
              <a:rPr lang="en-US" sz="2200" dirty="0" smtClean="0">
                <a:solidFill>
                  <a:schemeClr val="tx1"/>
                </a:solidFill>
              </a:rPr>
              <a:t>allows for </a:t>
            </a:r>
            <a:r>
              <a:rPr lang="en-US" sz="2200" dirty="0">
                <a:solidFill>
                  <a:schemeClr val="tx1"/>
                </a:solidFill>
              </a:rPr>
              <a:t>the greatest control of the rate of serum sodium </a:t>
            </a:r>
            <a:r>
              <a:rPr lang="en-US" sz="2200" dirty="0" smtClean="0">
                <a:solidFill>
                  <a:schemeClr val="tx1"/>
                </a:solidFill>
              </a:rPr>
              <a:t>increase.</a:t>
            </a:r>
            <a:endParaRPr lang="en-US" sz="2200" dirty="0">
              <a:solidFill>
                <a:schemeClr val="tx1"/>
              </a:solidFill>
            </a:endParaRPr>
          </a:p>
        </p:txBody>
      </p:sp>
    </p:spTree>
    <p:extLst>
      <p:ext uri="{BB962C8B-B14F-4D97-AF65-F5344CB8AC3E}">
        <p14:creationId xmlns:p14="http://schemas.microsoft.com/office/powerpoint/2010/main" val="14271514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5866" y="665018"/>
            <a:ext cx="9284134" cy="6096000"/>
          </a:xfrm>
        </p:spPr>
        <p:txBody>
          <a:bodyPr>
            <a:normAutofit/>
          </a:bodyPr>
          <a:lstStyle/>
          <a:p>
            <a:r>
              <a:rPr lang="en-US" sz="3200" b="1" i="1" dirty="0">
                <a:solidFill>
                  <a:schemeClr val="tx1"/>
                </a:solidFill>
              </a:rPr>
              <a:t>b. Hypernatremia</a:t>
            </a:r>
            <a:r>
              <a:rPr lang="en-US" sz="3200" b="1" i="1" dirty="0" smtClean="0">
                <a:solidFill>
                  <a:schemeClr val="tx1"/>
                </a:solidFill>
              </a:rPr>
              <a:t>.</a:t>
            </a:r>
          </a:p>
          <a:p>
            <a:endParaRPr lang="en-US" sz="2400" b="1" dirty="0" smtClean="0">
              <a:solidFill>
                <a:schemeClr val="tx1"/>
              </a:solidFill>
            </a:endParaRPr>
          </a:p>
          <a:p>
            <a:r>
              <a:rPr lang="en-US" sz="2400" b="1" dirty="0" smtClean="0">
                <a:solidFill>
                  <a:schemeClr val="tx1"/>
                </a:solidFill>
              </a:rPr>
              <a:t> </a:t>
            </a:r>
            <a:r>
              <a:rPr lang="en-US" sz="2400" dirty="0">
                <a:solidFill>
                  <a:schemeClr val="tx1"/>
                </a:solidFill>
              </a:rPr>
              <a:t>Hypernatremia is less common than </a:t>
            </a:r>
            <a:r>
              <a:rPr lang="en-US" sz="2400" dirty="0" err="1" smtClean="0">
                <a:solidFill>
                  <a:schemeClr val="tx1"/>
                </a:solidFill>
              </a:rPr>
              <a:t>hyponatremia</a:t>
            </a:r>
            <a:r>
              <a:rPr lang="en-US" sz="2400" dirty="0">
                <a:solidFill>
                  <a:schemeClr val="tx1"/>
                </a:solidFill>
              </a:rPr>
              <a:t> </a:t>
            </a:r>
            <a:r>
              <a:rPr lang="en-US" sz="2400" dirty="0" smtClean="0">
                <a:solidFill>
                  <a:schemeClr val="tx1"/>
                </a:solidFill>
              </a:rPr>
              <a:t>in </a:t>
            </a:r>
            <a:r>
              <a:rPr lang="en-US" sz="2400" dirty="0">
                <a:solidFill>
                  <a:schemeClr val="tx1"/>
                </a:solidFill>
              </a:rPr>
              <a:t>a hemodialysis setting but does </a:t>
            </a:r>
            <a:r>
              <a:rPr lang="en-US" sz="2400" dirty="0" smtClean="0">
                <a:solidFill>
                  <a:schemeClr val="tx1"/>
                </a:solidFill>
              </a:rPr>
              <a:t>occur, usually </a:t>
            </a:r>
            <a:r>
              <a:rPr lang="en-US" sz="2400" dirty="0">
                <a:solidFill>
                  <a:schemeClr val="tx1"/>
                </a:solidFill>
              </a:rPr>
              <a:t>in a context </a:t>
            </a:r>
            <a:r>
              <a:rPr lang="en-US" sz="2400" dirty="0" smtClean="0">
                <a:solidFill>
                  <a:schemeClr val="tx1"/>
                </a:solidFill>
              </a:rPr>
              <a:t>of:</a:t>
            </a:r>
          </a:p>
          <a:p>
            <a:pPr lvl="1">
              <a:buFont typeface="Wingdings" panose="05000000000000000000" pitchFamily="2" charset="2"/>
              <a:buChar char="Ø"/>
            </a:pPr>
            <a:r>
              <a:rPr lang="en-US" sz="2400" dirty="0" smtClean="0">
                <a:solidFill>
                  <a:schemeClr val="tx1"/>
                </a:solidFill>
              </a:rPr>
              <a:t> </a:t>
            </a:r>
            <a:r>
              <a:rPr lang="en-US" sz="2400" dirty="0">
                <a:solidFill>
                  <a:schemeClr val="tx1"/>
                </a:solidFill>
              </a:rPr>
              <a:t>dehydration, </a:t>
            </a:r>
            <a:endParaRPr lang="en-US" sz="2400" dirty="0" smtClean="0">
              <a:solidFill>
                <a:schemeClr val="tx1"/>
              </a:solidFill>
            </a:endParaRPr>
          </a:p>
          <a:p>
            <a:pPr lvl="1">
              <a:buFont typeface="Wingdings" panose="05000000000000000000" pitchFamily="2" charset="2"/>
              <a:buChar char="Ø"/>
            </a:pPr>
            <a:r>
              <a:rPr lang="en-US" sz="2400" dirty="0" smtClean="0">
                <a:solidFill>
                  <a:schemeClr val="tx1"/>
                </a:solidFill>
              </a:rPr>
              <a:t>osmotic </a:t>
            </a:r>
            <a:r>
              <a:rPr lang="en-US" sz="2400" dirty="0">
                <a:solidFill>
                  <a:schemeClr val="tx1"/>
                </a:solidFill>
              </a:rPr>
              <a:t>diuresis, </a:t>
            </a:r>
            <a:endParaRPr lang="en-US" sz="2400" dirty="0" smtClean="0">
              <a:solidFill>
                <a:schemeClr val="tx1"/>
              </a:solidFill>
            </a:endParaRPr>
          </a:p>
          <a:p>
            <a:pPr lvl="1">
              <a:buFont typeface="Wingdings" panose="05000000000000000000" pitchFamily="2" charset="2"/>
              <a:buChar char="Ø"/>
            </a:pPr>
            <a:r>
              <a:rPr lang="en-US" sz="2400" dirty="0" smtClean="0">
                <a:solidFill>
                  <a:schemeClr val="tx1"/>
                </a:solidFill>
              </a:rPr>
              <a:t>and failure </a:t>
            </a:r>
            <a:r>
              <a:rPr lang="en-US" sz="2400" dirty="0">
                <a:solidFill>
                  <a:schemeClr val="tx1"/>
                </a:solidFill>
              </a:rPr>
              <a:t>to give sufficient electrolyte-free water</a:t>
            </a:r>
            <a:r>
              <a:rPr lang="en-US" sz="2400" dirty="0" smtClean="0">
                <a:solidFill>
                  <a:schemeClr val="tx1"/>
                </a:solidFill>
              </a:rPr>
              <a:t>.</a:t>
            </a:r>
          </a:p>
          <a:p>
            <a:endParaRPr lang="en-US" sz="2400" dirty="0">
              <a:solidFill>
                <a:schemeClr val="tx1"/>
              </a:solidFill>
            </a:endParaRPr>
          </a:p>
          <a:p>
            <a:r>
              <a:rPr lang="en-US" sz="2400" dirty="0" smtClean="0">
                <a:solidFill>
                  <a:schemeClr val="tx1"/>
                </a:solidFill>
              </a:rPr>
              <a:t> </a:t>
            </a:r>
            <a:r>
              <a:rPr lang="en-US" sz="2400" dirty="0">
                <a:solidFill>
                  <a:schemeClr val="tx1"/>
                </a:solidFill>
              </a:rPr>
              <a:t>It is </a:t>
            </a:r>
            <a:r>
              <a:rPr lang="en-US" sz="2400" dirty="0" smtClean="0">
                <a:solidFill>
                  <a:schemeClr val="tx1"/>
                </a:solidFill>
              </a:rPr>
              <a:t>somewhat </a:t>
            </a:r>
            <a:r>
              <a:rPr lang="en-US" sz="2400" b="1" dirty="0" smtClean="0">
                <a:solidFill>
                  <a:schemeClr val="tx1"/>
                </a:solidFill>
              </a:rPr>
              <a:t>dangerous</a:t>
            </a:r>
            <a:r>
              <a:rPr lang="en-US" sz="2400" dirty="0" smtClean="0">
                <a:solidFill>
                  <a:schemeClr val="tx1"/>
                </a:solidFill>
              </a:rPr>
              <a:t> </a:t>
            </a:r>
            <a:r>
              <a:rPr lang="en-US" sz="2400" dirty="0">
                <a:solidFill>
                  <a:schemeClr val="tx1"/>
                </a:solidFill>
              </a:rPr>
              <a:t>to attempt to correct hypernatremia </a:t>
            </a:r>
            <a:r>
              <a:rPr lang="en-US" sz="2400" dirty="0" smtClean="0">
                <a:solidFill>
                  <a:schemeClr val="tx1"/>
                </a:solidFill>
              </a:rPr>
              <a:t>by </a:t>
            </a:r>
            <a:r>
              <a:rPr lang="en-US" sz="2400" dirty="0" err="1" smtClean="0">
                <a:solidFill>
                  <a:schemeClr val="tx1"/>
                </a:solidFill>
              </a:rPr>
              <a:t>hemodialyzing</a:t>
            </a:r>
            <a:r>
              <a:rPr lang="en-US" sz="2400" dirty="0" smtClean="0">
                <a:solidFill>
                  <a:schemeClr val="tx1"/>
                </a:solidFill>
              </a:rPr>
              <a:t> </a:t>
            </a:r>
            <a:r>
              <a:rPr lang="en-US" sz="2400" dirty="0">
                <a:solidFill>
                  <a:schemeClr val="tx1"/>
                </a:solidFill>
              </a:rPr>
              <a:t>against a low-sodium dialysis solution.</a:t>
            </a:r>
          </a:p>
        </p:txBody>
      </p:sp>
    </p:spTree>
    <p:extLst>
      <p:ext uri="{BB962C8B-B14F-4D97-AF65-F5344CB8AC3E}">
        <p14:creationId xmlns:p14="http://schemas.microsoft.com/office/powerpoint/2010/main" val="13242901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0582" y="401783"/>
            <a:ext cx="9246321" cy="6456217"/>
          </a:xfrm>
        </p:spPr>
        <p:txBody>
          <a:bodyPr>
            <a:normAutofit/>
          </a:bodyPr>
          <a:lstStyle/>
          <a:p>
            <a:r>
              <a:rPr lang="en-US" sz="2200" dirty="0"/>
              <a:t>Whenever the dialysis solution sodium level is </a:t>
            </a:r>
            <a:r>
              <a:rPr lang="en-US" sz="2200" dirty="0" smtClean="0">
                <a:solidFill>
                  <a:srgbClr val="FF0000"/>
                </a:solidFill>
              </a:rPr>
              <a:t>more than </a:t>
            </a:r>
            <a:r>
              <a:rPr lang="en-US" sz="2200" dirty="0">
                <a:solidFill>
                  <a:srgbClr val="FF0000"/>
                </a:solidFill>
              </a:rPr>
              <a:t>3–5 </a:t>
            </a:r>
            <a:r>
              <a:rPr lang="en-US" sz="2200" dirty="0" err="1">
                <a:solidFill>
                  <a:srgbClr val="FF0000"/>
                </a:solidFill>
              </a:rPr>
              <a:t>mM</a:t>
            </a:r>
            <a:r>
              <a:rPr lang="en-US" sz="2200" dirty="0">
                <a:solidFill>
                  <a:srgbClr val="FF0000"/>
                </a:solidFill>
              </a:rPr>
              <a:t> </a:t>
            </a:r>
            <a:r>
              <a:rPr lang="en-US" sz="2200" dirty="0"/>
              <a:t>lower than the plasma value, three </a:t>
            </a:r>
            <a:r>
              <a:rPr lang="en-US" sz="2200" dirty="0" smtClean="0"/>
              <a:t>complications of </a:t>
            </a:r>
            <a:r>
              <a:rPr lang="en-US" sz="2200" dirty="0"/>
              <a:t>dialysis occur with increased incidence:</a:t>
            </a:r>
          </a:p>
          <a:p>
            <a:pPr lvl="1">
              <a:buFont typeface="Wingdings" panose="05000000000000000000" pitchFamily="2" charset="2"/>
              <a:buChar char="Ø"/>
            </a:pPr>
            <a:endParaRPr lang="en-US" sz="2200" dirty="0" smtClean="0"/>
          </a:p>
          <a:p>
            <a:pPr lvl="1">
              <a:buFont typeface="Wingdings" panose="05000000000000000000" pitchFamily="2" charset="2"/>
              <a:buChar char="Ø"/>
            </a:pPr>
            <a:r>
              <a:rPr lang="en-US" sz="2200" dirty="0" smtClean="0"/>
              <a:t>1</a:t>
            </a:r>
            <a:r>
              <a:rPr lang="en-US" sz="2200" dirty="0"/>
              <a:t>. Osmotic contraction of the plasma volume occurs </a:t>
            </a:r>
            <a:r>
              <a:rPr lang="en-US" sz="2200" dirty="0" smtClean="0"/>
              <a:t>as water </a:t>
            </a:r>
            <a:r>
              <a:rPr lang="en-US" sz="2200" dirty="0"/>
              <a:t>shifts from the dialyzed blood (containing </a:t>
            </a:r>
            <a:r>
              <a:rPr lang="en-US" sz="2200" dirty="0" smtClean="0"/>
              <a:t>less sodium </a:t>
            </a:r>
            <a:r>
              <a:rPr lang="en-US" sz="2200" dirty="0"/>
              <a:t>than before) to the relatively hyperosmotic </a:t>
            </a:r>
            <a:r>
              <a:rPr lang="en-US" sz="2200" dirty="0" err="1" smtClean="0"/>
              <a:t>interstitium</a:t>
            </a:r>
            <a:r>
              <a:rPr lang="en-US" sz="2200" dirty="0" smtClean="0"/>
              <a:t>, causing </a:t>
            </a:r>
            <a:r>
              <a:rPr lang="en-US" sz="2200" b="1" dirty="0">
                <a:solidFill>
                  <a:srgbClr val="FF0000"/>
                </a:solidFill>
              </a:rPr>
              <a:t>hypotension</a:t>
            </a:r>
            <a:r>
              <a:rPr lang="en-US" sz="2200" dirty="0"/>
              <a:t>.</a:t>
            </a:r>
          </a:p>
          <a:p>
            <a:pPr marL="457200" lvl="1" indent="0">
              <a:buNone/>
            </a:pPr>
            <a:endParaRPr lang="en-US" sz="2200" dirty="0" smtClean="0"/>
          </a:p>
          <a:p>
            <a:pPr lvl="1">
              <a:buFont typeface="Wingdings" panose="05000000000000000000" pitchFamily="2" charset="2"/>
              <a:buChar char="Ø"/>
            </a:pPr>
            <a:r>
              <a:rPr lang="en-US" sz="2200" dirty="0" smtClean="0"/>
              <a:t>2</a:t>
            </a:r>
            <a:r>
              <a:rPr lang="en-US" sz="2200" dirty="0"/>
              <a:t>. The propensity to develop </a:t>
            </a:r>
            <a:r>
              <a:rPr lang="en-US" sz="2200" b="1" dirty="0">
                <a:solidFill>
                  <a:srgbClr val="FF0000"/>
                </a:solidFill>
              </a:rPr>
              <a:t>muscle cramps </a:t>
            </a:r>
            <a:r>
              <a:rPr lang="en-US" sz="2200" dirty="0"/>
              <a:t>is increased.</a:t>
            </a:r>
          </a:p>
          <a:p>
            <a:pPr marL="457200" lvl="1" indent="0">
              <a:buNone/>
            </a:pPr>
            <a:endParaRPr lang="en-US" sz="2200" dirty="0" smtClean="0"/>
          </a:p>
          <a:p>
            <a:pPr lvl="1">
              <a:buFont typeface="Wingdings" panose="05000000000000000000" pitchFamily="2" charset="2"/>
              <a:buChar char="Ø"/>
            </a:pPr>
            <a:r>
              <a:rPr lang="en-US" sz="2200" dirty="0" smtClean="0"/>
              <a:t>3</a:t>
            </a:r>
            <a:r>
              <a:rPr lang="en-US" sz="2200" dirty="0"/>
              <a:t>. Water from the dialyzed, relatively </a:t>
            </a:r>
            <a:r>
              <a:rPr lang="en-US" sz="2200" dirty="0" err="1" smtClean="0"/>
              <a:t>hyponatremic</a:t>
            </a:r>
            <a:r>
              <a:rPr lang="en-US" sz="2200" dirty="0"/>
              <a:t> </a:t>
            </a:r>
            <a:r>
              <a:rPr lang="en-US" sz="2200" dirty="0" smtClean="0"/>
              <a:t>blood </a:t>
            </a:r>
            <a:r>
              <a:rPr lang="en-US" sz="2200" dirty="0"/>
              <a:t>enters cells, causing </a:t>
            </a:r>
            <a:r>
              <a:rPr lang="en-US" sz="2200" b="1" dirty="0">
                <a:solidFill>
                  <a:srgbClr val="FF0000"/>
                </a:solidFill>
              </a:rPr>
              <a:t>cerebral edema </a:t>
            </a:r>
            <a:r>
              <a:rPr lang="en-US" sz="2200" dirty="0"/>
              <a:t>and </a:t>
            </a:r>
            <a:r>
              <a:rPr lang="en-US" sz="2200" dirty="0" smtClean="0"/>
              <a:t>exacerbating the </a:t>
            </a:r>
            <a:r>
              <a:rPr lang="en-US" sz="2200" b="1" dirty="0">
                <a:solidFill>
                  <a:srgbClr val="FF0000"/>
                </a:solidFill>
              </a:rPr>
              <a:t>disequilibrium syndrome</a:t>
            </a:r>
            <a:r>
              <a:rPr lang="en-US" sz="2200" dirty="0"/>
              <a:t>.</a:t>
            </a:r>
          </a:p>
        </p:txBody>
      </p:sp>
    </p:spTree>
    <p:extLst>
      <p:ext uri="{BB962C8B-B14F-4D97-AF65-F5344CB8AC3E}">
        <p14:creationId xmlns:p14="http://schemas.microsoft.com/office/powerpoint/2010/main" val="8209168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8291" y="775855"/>
            <a:ext cx="9282545" cy="6082145"/>
          </a:xfrm>
        </p:spPr>
        <p:txBody>
          <a:bodyPr>
            <a:noAutofit/>
          </a:bodyPr>
          <a:lstStyle/>
          <a:p>
            <a:r>
              <a:rPr lang="en-US" sz="2400" dirty="0">
                <a:solidFill>
                  <a:schemeClr val="tx1"/>
                </a:solidFill>
              </a:rPr>
              <a:t>The risk of disequilibrium syndrome is the most </a:t>
            </a:r>
            <a:r>
              <a:rPr lang="en-US" sz="2400" dirty="0" smtClean="0">
                <a:solidFill>
                  <a:schemeClr val="tx1"/>
                </a:solidFill>
              </a:rPr>
              <a:t>important one</a:t>
            </a:r>
            <a:r>
              <a:rPr lang="en-US" sz="2400" dirty="0">
                <a:solidFill>
                  <a:schemeClr val="tx1"/>
                </a:solidFill>
              </a:rPr>
              <a:t>; </a:t>
            </a:r>
            <a:endParaRPr lang="en-US" sz="2400" dirty="0" smtClean="0">
              <a:solidFill>
                <a:schemeClr val="tx1"/>
              </a:solidFill>
            </a:endParaRPr>
          </a:p>
          <a:p>
            <a:r>
              <a:rPr lang="en-US" sz="2400" dirty="0" smtClean="0">
                <a:solidFill>
                  <a:schemeClr val="tx1"/>
                </a:solidFill>
              </a:rPr>
              <a:t>use </a:t>
            </a:r>
            <a:r>
              <a:rPr lang="en-US" sz="2400" dirty="0">
                <a:solidFill>
                  <a:schemeClr val="tx1"/>
                </a:solidFill>
              </a:rPr>
              <a:t>of low-sodium dialysis solution </a:t>
            </a:r>
            <a:r>
              <a:rPr lang="en-US" sz="2400" dirty="0" smtClean="0">
                <a:solidFill>
                  <a:schemeClr val="tx1"/>
                </a:solidFill>
              </a:rPr>
              <a:t>should certainly </a:t>
            </a:r>
            <a:r>
              <a:rPr lang="en-US" sz="2400" dirty="0">
                <a:solidFill>
                  <a:schemeClr val="tx1"/>
                </a:solidFill>
              </a:rPr>
              <a:t>be </a:t>
            </a:r>
            <a:r>
              <a:rPr lang="en-US" sz="2400" b="1" dirty="0">
                <a:solidFill>
                  <a:schemeClr val="tx1"/>
                </a:solidFill>
              </a:rPr>
              <a:t>avoided</a:t>
            </a:r>
            <a:r>
              <a:rPr lang="en-US" sz="2400" dirty="0">
                <a:solidFill>
                  <a:schemeClr val="tx1"/>
                </a:solidFill>
              </a:rPr>
              <a:t> in situations in which the </a:t>
            </a:r>
            <a:r>
              <a:rPr lang="en-US" sz="2400" dirty="0" err="1" smtClean="0">
                <a:solidFill>
                  <a:schemeClr val="tx1"/>
                </a:solidFill>
              </a:rPr>
              <a:t>predialysis</a:t>
            </a:r>
            <a:r>
              <a:rPr lang="en-US" sz="2400" dirty="0">
                <a:solidFill>
                  <a:schemeClr val="tx1"/>
                </a:solidFill>
              </a:rPr>
              <a:t> </a:t>
            </a:r>
            <a:r>
              <a:rPr lang="en-US" sz="2400" dirty="0" smtClean="0">
                <a:solidFill>
                  <a:schemeClr val="tx1"/>
                </a:solidFill>
              </a:rPr>
              <a:t>SUN </a:t>
            </a:r>
            <a:r>
              <a:rPr lang="en-US" sz="2400" dirty="0">
                <a:solidFill>
                  <a:schemeClr val="tx1"/>
                </a:solidFill>
              </a:rPr>
              <a:t>level is high (e.g., &gt;100 mg/</a:t>
            </a:r>
            <a:r>
              <a:rPr lang="en-US" sz="2400" dirty="0" err="1">
                <a:solidFill>
                  <a:schemeClr val="tx1"/>
                </a:solidFill>
              </a:rPr>
              <a:t>dL</a:t>
            </a:r>
            <a:r>
              <a:rPr lang="en-US" sz="2400" dirty="0">
                <a:solidFill>
                  <a:schemeClr val="tx1"/>
                </a:solidFill>
              </a:rPr>
              <a:t> [36 </a:t>
            </a:r>
            <a:r>
              <a:rPr lang="en-US" sz="2400" dirty="0" err="1">
                <a:solidFill>
                  <a:schemeClr val="tx1"/>
                </a:solidFill>
              </a:rPr>
              <a:t>mmol</a:t>
            </a:r>
            <a:r>
              <a:rPr lang="en-US" sz="2400" dirty="0">
                <a:solidFill>
                  <a:schemeClr val="tx1"/>
                </a:solidFill>
              </a:rPr>
              <a:t>/L]). </a:t>
            </a:r>
            <a:endParaRPr lang="en-US" sz="2400" dirty="0" smtClean="0">
              <a:solidFill>
                <a:schemeClr val="tx1"/>
              </a:solidFill>
            </a:endParaRPr>
          </a:p>
          <a:p>
            <a:pPr marL="0" indent="0">
              <a:buNone/>
            </a:pPr>
            <a:endParaRPr lang="en-US" sz="2400" dirty="0">
              <a:solidFill>
                <a:schemeClr val="tx1"/>
              </a:solidFill>
            </a:endParaRPr>
          </a:p>
          <a:p>
            <a:r>
              <a:rPr lang="en-US" sz="2400" dirty="0" smtClean="0">
                <a:solidFill>
                  <a:schemeClr val="tx1"/>
                </a:solidFill>
              </a:rPr>
              <a:t>The safest </a:t>
            </a:r>
            <a:r>
              <a:rPr lang="en-US" sz="2400" dirty="0">
                <a:solidFill>
                  <a:schemeClr val="tx1"/>
                </a:solidFill>
              </a:rPr>
              <a:t>approach is </a:t>
            </a:r>
            <a:r>
              <a:rPr lang="en-US" sz="2400" dirty="0" smtClean="0">
                <a:solidFill>
                  <a:schemeClr val="tx1"/>
                </a:solidFill>
              </a:rPr>
              <a:t>to:</a:t>
            </a:r>
          </a:p>
          <a:p>
            <a:pPr lvl="1">
              <a:buFont typeface="Wingdings" panose="05000000000000000000" pitchFamily="2" charset="2"/>
              <a:buChar char="Ø"/>
            </a:pPr>
            <a:endParaRPr lang="en-US" sz="2400" dirty="0" smtClean="0">
              <a:solidFill>
                <a:schemeClr val="tx1"/>
              </a:solidFill>
            </a:endParaRPr>
          </a:p>
          <a:p>
            <a:pPr lvl="1">
              <a:buFont typeface="Wingdings" panose="05000000000000000000" pitchFamily="2" charset="2"/>
              <a:buChar char="Ø"/>
            </a:pPr>
            <a:r>
              <a:rPr lang="en-US" sz="2400" dirty="0" smtClean="0">
                <a:solidFill>
                  <a:schemeClr val="tx1"/>
                </a:solidFill>
              </a:rPr>
              <a:t>first </a:t>
            </a:r>
            <a:r>
              <a:rPr lang="en-US" sz="2400" b="1" i="1" dirty="0">
                <a:solidFill>
                  <a:schemeClr val="tx1"/>
                </a:solidFill>
              </a:rPr>
              <a:t>dialyze</a:t>
            </a:r>
            <a:r>
              <a:rPr lang="en-US" sz="2400" dirty="0">
                <a:solidFill>
                  <a:schemeClr val="tx1"/>
                </a:solidFill>
              </a:rPr>
              <a:t> a patient with a </a:t>
            </a:r>
            <a:r>
              <a:rPr lang="en-US" sz="2400" dirty="0" smtClean="0">
                <a:solidFill>
                  <a:schemeClr val="tx1"/>
                </a:solidFill>
              </a:rPr>
              <a:t>dialysis solution </a:t>
            </a:r>
            <a:r>
              <a:rPr lang="en-US" sz="2400" dirty="0">
                <a:solidFill>
                  <a:schemeClr val="tx1"/>
                </a:solidFill>
              </a:rPr>
              <a:t>sodium level </a:t>
            </a:r>
            <a:r>
              <a:rPr lang="en-US" sz="2400" dirty="0">
                <a:solidFill>
                  <a:srgbClr val="FF0000"/>
                </a:solidFill>
              </a:rPr>
              <a:t>close</a:t>
            </a:r>
            <a:r>
              <a:rPr lang="en-US" sz="2400" dirty="0">
                <a:solidFill>
                  <a:schemeClr val="tx1"/>
                </a:solidFill>
              </a:rPr>
              <a:t> to that of </a:t>
            </a:r>
            <a:r>
              <a:rPr lang="en-US" sz="2400" dirty="0" smtClean="0">
                <a:solidFill>
                  <a:schemeClr val="tx1"/>
                </a:solidFill>
              </a:rPr>
              <a:t>plasma</a:t>
            </a:r>
          </a:p>
          <a:p>
            <a:pPr marL="457200" lvl="1" indent="0">
              <a:buNone/>
            </a:pPr>
            <a:endParaRPr lang="en-US" sz="2400" dirty="0">
              <a:solidFill>
                <a:schemeClr val="tx1"/>
              </a:solidFill>
            </a:endParaRPr>
          </a:p>
          <a:p>
            <a:pPr lvl="1">
              <a:buFont typeface="Wingdings" panose="05000000000000000000" pitchFamily="2" charset="2"/>
              <a:buChar char="Ø"/>
            </a:pPr>
            <a:r>
              <a:rPr lang="en-US" sz="2400" dirty="0" smtClean="0">
                <a:solidFill>
                  <a:schemeClr val="tx1"/>
                </a:solidFill>
              </a:rPr>
              <a:t>and then correct </a:t>
            </a:r>
            <a:r>
              <a:rPr lang="en-US" sz="2400" dirty="0">
                <a:solidFill>
                  <a:schemeClr val="tx1"/>
                </a:solidFill>
              </a:rPr>
              <a:t>the hypernatremia by slow administration </a:t>
            </a:r>
            <a:r>
              <a:rPr lang="en-US" sz="2400" dirty="0" smtClean="0">
                <a:solidFill>
                  <a:schemeClr val="tx1"/>
                </a:solidFill>
              </a:rPr>
              <a:t>of slightly </a:t>
            </a:r>
            <a:r>
              <a:rPr lang="en-US" sz="2400" dirty="0" err="1">
                <a:solidFill>
                  <a:srgbClr val="FF0000"/>
                </a:solidFill>
              </a:rPr>
              <a:t>hyponatric</a:t>
            </a:r>
            <a:r>
              <a:rPr lang="en-US" sz="2400" dirty="0">
                <a:solidFill>
                  <a:srgbClr val="FF0000"/>
                </a:solidFill>
              </a:rPr>
              <a:t> </a:t>
            </a:r>
            <a:r>
              <a:rPr lang="en-US" sz="2400" dirty="0">
                <a:solidFill>
                  <a:schemeClr val="tx1"/>
                </a:solidFill>
              </a:rPr>
              <a:t>fluids.</a:t>
            </a:r>
          </a:p>
        </p:txBody>
      </p:sp>
    </p:spTree>
    <p:extLst>
      <p:ext uri="{BB962C8B-B14F-4D97-AF65-F5344CB8AC3E}">
        <p14:creationId xmlns:p14="http://schemas.microsoft.com/office/powerpoint/2010/main" val="35210274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1" y="624110"/>
            <a:ext cx="9310052" cy="686530"/>
          </a:xfrm>
        </p:spPr>
        <p:txBody>
          <a:bodyPr/>
          <a:lstStyle/>
          <a:p>
            <a:r>
              <a:rPr lang="en-US" b="1" i="1" dirty="0"/>
              <a:t>3. Dialysis solution potassium level.</a:t>
            </a:r>
          </a:p>
        </p:txBody>
      </p:sp>
      <p:sp>
        <p:nvSpPr>
          <p:cNvPr id="3" name="Content Placeholder 2"/>
          <p:cNvSpPr>
            <a:spLocks noGrp="1"/>
          </p:cNvSpPr>
          <p:nvPr>
            <p:ph idx="1"/>
          </p:nvPr>
        </p:nvSpPr>
        <p:spPr>
          <a:xfrm>
            <a:off x="1953491" y="1478280"/>
            <a:ext cx="9781308" cy="5379720"/>
          </a:xfrm>
        </p:spPr>
        <p:txBody>
          <a:bodyPr>
            <a:noAutofit/>
          </a:bodyPr>
          <a:lstStyle/>
          <a:p>
            <a:r>
              <a:rPr lang="en-US" sz="2200" dirty="0">
                <a:solidFill>
                  <a:schemeClr val="tx1"/>
                </a:solidFill>
              </a:rPr>
              <a:t>The usual dialysis </a:t>
            </a:r>
            <a:r>
              <a:rPr lang="en-US" sz="2200" dirty="0" smtClean="0">
                <a:solidFill>
                  <a:schemeClr val="tx1"/>
                </a:solidFill>
              </a:rPr>
              <a:t>solution potassium </a:t>
            </a:r>
            <a:r>
              <a:rPr lang="en-US" sz="2200" dirty="0">
                <a:solidFill>
                  <a:schemeClr val="tx1"/>
                </a:solidFill>
              </a:rPr>
              <a:t>concentration for acute dialysis ranges </a:t>
            </a:r>
            <a:r>
              <a:rPr lang="en-US" sz="2200" dirty="0" smtClean="0">
                <a:solidFill>
                  <a:schemeClr val="tx1"/>
                </a:solidFill>
              </a:rPr>
              <a:t>from </a:t>
            </a:r>
            <a:r>
              <a:rPr lang="en-US" sz="2200" b="1" dirty="0" smtClean="0">
                <a:solidFill>
                  <a:srgbClr val="FF0000"/>
                </a:solidFill>
              </a:rPr>
              <a:t>2.0 </a:t>
            </a:r>
            <a:r>
              <a:rPr lang="en-US" sz="2200" b="1" dirty="0">
                <a:solidFill>
                  <a:srgbClr val="FF0000"/>
                </a:solidFill>
              </a:rPr>
              <a:t>to 4.5 </a:t>
            </a:r>
            <a:r>
              <a:rPr lang="en-US" sz="2200" b="1" dirty="0" err="1">
                <a:solidFill>
                  <a:srgbClr val="FF0000"/>
                </a:solidFill>
              </a:rPr>
              <a:t>mM</a:t>
            </a:r>
            <a:r>
              <a:rPr lang="en-US" sz="2200" dirty="0" err="1" smtClean="0">
                <a:solidFill>
                  <a:schemeClr val="tx1"/>
                </a:solidFill>
              </a:rPr>
              <a:t>.</a:t>
            </a:r>
            <a:endParaRPr lang="en-US" sz="2200" dirty="0" smtClean="0">
              <a:solidFill>
                <a:schemeClr val="tx1"/>
              </a:solidFill>
            </a:endParaRPr>
          </a:p>
          <a:p>
            <a:pPr marL="0" indent="0">
              <a:buNone/>
            </a:pPr>
            <a:endParaRPr lang="en-US" sz="2200" dirty="0">
              <a:solidFill>
                <a:schemeClr val="tx1"/>
              </a:solidFill>
            </a:endParaRPr>
          </a:p>
          <a:p>
            <a:r>
              <a:rPr lang="en-US" sz="2200" dirty="0" smtClean="0">
                <a:solidFill>
                  <a:schemeClr val="tx1"/>
                </a:solidFill>
              </a:rPr>
              <a:t> </a:t>
            </a:r>
            <a:r>
              <a:rPr lang="en-US" sz="2200" dirty="0">
                <a:solidFill>
                  <a:schemeClr val="tx1"/>
                </a:solidFill>
              </a:rPr>
              <a:t>An important number of patients </a:t>
            </a:r>
            <a:r>
              <a:rPr lang="en-US" sz="2200" dirty="0" smtClean="0">
                <a:solidFill>
                  <a:schemeClr val="tx1"/>
                </a:solidFill>
              </a:rPr>
              <a:t>requiring acute </a:t>
            </a:r>
            <a:r>
              <a:rPr lang="en-US" sz="2200" dirty="0">
                <a:solidFill>
                  <a:schemeClr val="tx1"/>
                </a:solidFill>
              </a:rPr>
              <a:t>dialysis will have a plasma potassium value in </a:t>
            </a:r>
            <a:r>
              <a:rPr lang="en-US" sz="2200" dirty="0" smtClean="0">
                <a:solidFill>
                  <a:schemeClr val="tx1"/>
                </a:solidFill>
              </a:rPr>
              <a:t>the </a:t>
            </a:r>
            <a:r>
              <a:rPr lang="en-US" sz="2200" dirty="0" smtClean="0">
                <a:solidFill>
                  <a:srgbClr val="FF0000"/>
                </a:solidFill>
              </a:rPr>
              <a:t>normal</a:t>
            </a:r>
            <a:r>
              <a:rPr lang="en-US" sz="2200" dirty="0" smtClean="0">
                <a:solidFill>
                  <a:schemeClr val="tx1"/>
                </a:solidFill>
              </a:rPr>
              <a:t> </a:t>
            </a:r>
            <a:r>
              <a:rPr lang="en-US" sz="2200" dirty="0">
                <a:solidFill>
                  <a:schemeClr val="tx1"/>
                </a:solidFill>
              </a:rPr>
              <a:t>or even the </a:t>
            </a:r>
            <a:r>
              <a:rPr lang="en-US" sz="2200" dirty="0">
                <a:solidFill>
                  <a:srgbClr val="FF0000"/>
                </a:solidFill>
              </a:rPr>
              <a:t>subnormal</a:t>
            </a:r>
            <a:r>
              <a:rPr lang="en-US" sz="2200" dirty="0">
                <a:solidFill>
                  <a:schemeClr val="tx1"/>
                </a:solidFill>
              </a:rPr>
              <a:t> range, especially in </a:t>
            </a:r>
            <a:r>
              <a:rPr lang="en-US" sz="2200" dirty="0" smtClean="0">
                <a:solidFill>
                  <a:schemeClr val="tx1"/>
                </a:solidFill>
              </a:rPr>
              <a:t>patients with </a:t>
            </a:r>
            <a:r>
              <a:rPr lang="en-US" sz="2200" u="sng" dirty="0" err="1">
                <a:solidFill>
                  <a:schemeClr val="tx1"/>
                </a:solidFill>
              </a:rPr>
              <a:t>nonoliguric</a:t>
            </a:r>
            <a:r>
              <a:rPr lang="en-US" sz="2200" dirty="0">
                <a:solidFill>
                  <a:schemeClr val="tx1"/>
                </a:solidFill>
              </a:rPr>
              <a:t> acute renal failure and in </a:t>
            </a:r>
            <a:r>
              <a:rPr lang="en-US" sz="2200" u="sng" dirty="0" err="1">
                <a:solidFill>
                  <a:schemeClr val="tx1"/>
                </a:solidFill>
              </a:rPr>
              <a:t>oliguric</a:t>
            </a:r>
            <a:r>
              <a:rPr lang="en-US" sz="2200" dirty="0">
                <a:solidFill>
                  <a:schemeClr val="tx1"/>
                </a:solidFill>
              </a:rPr>
              <a:t> </a:t>
            </a:r>
            <a:r>
              <a:rPr lang="en-US" sz="2200" dirty="0" smtClean="0">
                <a:solidFill>
                  <a:schemeClr val="tx1"/>
                </a:solidFill>
              </a:rPr>
              <a:t>patients if </a:t>
            </a:r>
            <a:r>
              <a:rPr lang="en-US" sz="2200" dirty="0">
                <a:solidFill>
                  <a:schemeClr val="tx1"/>
                </a:solidFill>
              </a:rPr>
              <a:t>food intake is poor. </a:t>
            </a:r>
            <a:endParaRPr lang="en-US" sz="2200" dirty="0" smtClean="0">
              <a:solidFill>
                <a:schemeClr val="tx1"/>
              </a:solidFill>
            </a:endParaRPr>
          </a:p>
          <a:p>
            <a:pPr marL="0" indent="0">
              <a:buNone/>
            </a:pPr>
            <a:endParaRPr lang="en-US" sz="2200" dirty="0">
              <a:solidFill>
                <a:schemeClr val="tx1"/>
              </a:solidFill>
            </a:endParaRPr>
          </a:p>
          <a:p>
            <a:r>
              <a:rPr lang="en-US" sz="2200" dirty="0" smtClean="0">
                <a:solidFill>
                  <a:schemeClr val="tx1"/>
                </a:solidFill>
              </a:rPr>
              <a:t>Hypokalemia </a:t>
            </a:r>
            <a:r>
              <a:rPr lang="en-US" sz="2200" dirty="0">
                <a:solidFill>
                  <a:schemeClr val="tx1"/>
                </a:solidFill>
              </a:rPr>
              <a:t>is also a </a:t>
            </a:r>
            <a:r>
              <a:rPr lang="en-US" sz="2200" dirty="0" smtClean="0">
                <a:solidFill>
                  <a:schemeClr val="tx1"/>
                </a:solidFill>
              </a:rPr>
              <a:t>complication of </a:t>
            </a:r>
            <a:r>
              <a:rPr lang="en-US" sz="2200" dirty="0">
                <a:solidFill>
                  <a:srgbClr val="FF0000"/>
                </a:solidFill>
              </a:rPr>
              <a:t>TPN</a:t>
            </a:r>
            <a:r>
              <a:rPr lang="en-US" sz="2200" dirty="0" smtClean="0">
                <a:solidFill>
                  <a:schemeClr val="tx1"/>
                </a:solidFill>
              </a:rPr>
              <a:t>.</a:t>
            </a:r>
          </a:p>
          <a:p>
            <a:endParaRPr lang="en-US" sz="2200" dirty="0">
              <a:solidFill>
                <a:schemeClr val="tx1"/>
              </a:solidFill>
            </a:endParaRPr>
          </a:p>
          <a:p>
            <a:r>
              <a:rPr lang="en-US" sz="2200" dirty="0" smtClean="0">
                <a:solidFill>
                  <a:schemeClr val="tx1"/>
                </a:solidFill>
              </a:rPr>
              <a:t> </a:t>
            </a:r>
            <a:r>
              <a:rPr lang="en-US" sz="2200" dirty="0">
                <a:solidFill>
                  <a:srgbClr val="FF0000"/>
                </a:solidFill>
              </a:rPr>
              <a:t>Correction of severe acidosis </a:t>
            </a:r>
            <a:r>
              <a:rPr lang="en-US" sz="2200" dirty="0">
                <a:solidFill>
                  <a:schemeClr val="tx1"/>
                </a:solidFill>
              </a:rPr>
              <a:t>during dialysis </a:t>
            </a:r>
            <a:r>
              <a:rPr lang="en-US" sz="2200" dirty="0" smtClean="0">
                <a:solidFill>
                  <a:schemeClr val="tx1"/>
                </a:solidFill>
              </a:rPr>
              <a:t>causes a </a:t>
            </a:r>
            <a:r>
              <a:rPr lang="en-US" sz="2200" dirty="0">
                <a:solidFill>
                  <a:schemeClr val="tx1"/>
                </a:solidFill>
              </a:rPr>
              <a:t>shift of potassium into cells, lowering the plasma </a:t>
            </a:r>
            <a:r>
              <a:rPr lang="en-US" sz="2200" dirty="0" smtClean="0">
                <a:solidFill>
                  <a:schemeClr val="tx1"/>
                </a:solidFill>
              </a:rPr>
              <a:t>potassium level further</a:t>
            </a:r>
            <a:r>
              <a:rPr lang="en-US" sz="2200" dirty="0">
                <a:solidFill>
                  <a:schemeClr val="tx1"/>
                </a:solidFill>
              </a:rPr>
              <a:t>,</a:t>
            </a:r>
            <a:r>
              <a:rPr lang="en-US" sz="2200" dirty="0" smtClean="0">
                <a:solidFill>
                  <a:schemeClr val="tx1"/>
                </a:solidFill>
              </a:rPr>
              <a:t> </a:t>
            </a:r>
            <a:r>
              <a:rPr lang="en-US" sz="2200" dirty="0">
                <a:solidFill>
                  <a:schemeClr val="tx1"/>
                </a:solidFill>
              </a:rPr>
              <a:t>Hypokalemia and arrhythmia can result.</a:t>
            </a:r>
          </a:p>
        </p:txBody>
      </p:sp>
    </p:spTree>
    <p:extLst>
      <p:ext uri="{BB962C8B-B14F-4D97-AF65-F5344CB8AC3E}">
        <p14:creationId xmlns:p14="http://schemas.microsoft.com/office/powerpoint/2010/main" val="28607612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4436" y="678871"/>
            <a:ext cx="9454139" cy="6179129"/>
          </a:xfrm>
        </p:spPr>
        <p:txBody>
          <a:bodyPr>
            <a:normAutofit/>
          </a:bodyPr>
          <a:lstStyle/>
          <a:p>
            <a:r>
              <a:rPr lang="en-US" sz="2000" dirty="0">
                <a:solidFill>
                  <a:schemeClr val="tx1"/>
                </a:solidFill>
              </a:rPr>
              <a:t>When the </a:t>
            </a:r>
            <a:r>
              <a:rPr lang="en-US" sz="2000" dirty="0" err="1">
                <a:solidFill>
                  <a:schemeClr val="tx1"/>
                </a:solidFill>
              </a:rPr>
              <a:t>predialysis</a:t>
            </a:r>
            <a:r>
              <a:rPr lang="en-US" sz="2000" dirty="0">
                <a:solidFill>
                  <a:schemeClr val="tx1"/>
                </a:solidFill>
              </a:rPr>
              <a:t> serum potassium level </a:t>
            </a:r>
            <a:r>
              <a:rPr lang="en-US" sz="2000" dirty="0" smtClean="0">
                <a:solidFill>
                  <a:schemeClr val="tx1"/>
                </a:solidFill>
              </a:rPr>
              <a:t>is </a:t>
            </a:r>
            <a:r>
              <a:rPr lang="en-US" sz="2000" b="1" dirty="0" smtClean="0">
                <a:solidFill>
                  <a:schemeClr val="tx1"/>
                </a:solidFill>
              </a:rPr>
              <a:t>&lt;4.5 </a:t>
            </a:r>
            <a:r>
              <a:rPr lang="en-US" sz="2000" b="1" dirty="0" err="1">
                <a:solidFill>
                  <a:schemeClr val="tx1"/>
                </a:solidFill>
              </a:rPr>
              <a:t>mmol</a:t>
            </a:r>
            <a:r>
              <a:rPr lang="en-US" sz="2000" b="1" dirty="0">
                <a:solidFill>
                  <a:schemeClr val="tx1"/>
                </a:solidFill>
              </a:rPr>
              <a:t>/L</a:t>
            </a:r>
            <a:r>
              <a:rPr lang="en-US" sz="2000" dirty="0">
                <a:solidFill>
                  <a:schemeClr val="tx1"/>
                </a:solidFill>
              </a:rPr>
              <a:t>, the dialysis solution potassium level can </a:t>
            </a:r>
            <a:r>
              <a:rPr lang="en-US" sz="2000" dirty="0" smtClean="0">
                <a:solidFill>
                  <a:schemeClr val="tx1"/>
                </a:solidFill>
              </a:rPr>
              <a:t>be ≥</a:t>
            </a:r>
            <a:r>
              <a:rPr lang="en-US" sz="2000" dirty="0">
                <a:solidFill>
                  <a:schemeClr val="tx1"/>
                </a:solidFill>
              </a:rPr>
              <a:t>4.0 </a:t>
            </a:r>
            <a:r>
              <a:rPr lang="en-US" sz="2000" dirty="0" err="1">
                <a:solidFill>
                  <a:schemeClr val="tx1"/>
                </a:solidFill>
              </a:rPr>
              <a:t>mM</a:t>
            </a:r>
            <a:r>
              <a:rPr lang="en-US" sz="2000" dirty="0">
                <a:solidFill>
                  <a:schemeClr val="tx1"/>
                </a:solidFill>
              </a:rPr>
              <a:t>, with special caution needed in cardiac </a:t>
            </a:r>
            <a:r>
              <a:rPr lang="en-US" sz="2000" dirty="0" smtClean="0">
                <a:solidFill>
                  <a:schemeClr val="tx1"/>
                </a:solidFill>
              </a:rPr>
              <a:t>patients prone </a:t>
            </a:r>
            <a:r>
              <a:rPr lang="en-US" sz="2000" dirty="0">
                <a:solidFill>
                  <a:schemeClr val="tx1"/>
                </a:solidFill>
              </a:rPr>
              <a:t>to </a:t>
            </a:r>
            <a:r>
              <a:rPr lang="en-US" sz="2000" u="sng" dirty="0">
                <a:solidFill>
                  <a:schemeClr val="tx1"/>
                </a:solidFill>
              </a:rPr>
              <a:t>arrhythmias</a:t>
            </a:r>
            <a:r>
              <a:rPr lang="en-US" sz="2000" dirty="0" smtClean="0">
                <a:solidFill>
                  <a:schemeClr val="tx1"/>
                </a:solidFill>
              </a:rPr>
              <a:t>.</a:t>
            </a:r>
          </a:p>
          <a:p>
            <a:endParaRPr lang="en-US" sz="2000" dirty="0">
              <a:solidFill>
                <a:schemeClr val="tx1"/>
              </a:solidFill>
            </a:endParaRPr>
          </a:p>
          <a:p>
            <a:r>
              <a:rPr lang="en-US" sz="2000" dirty="0" smtClean="0">
                <a:solidFill>
                  <a:schemeClr val="tx1"/>
                </a:solidFill>
              </a:rPr>
              <a:t> </a:t>
            </a:r>
            <a:r>
              <a:rPr lang="en-US" sz="2000" dirty="0">
                <a:solidFill>
                  <a:schemeClr val="tx1"/>
                </a:solidFill>
              </a:rPr>
              <a:t>In patients with a </a:t>
            </a:r>
            <a:r>
              <a:rPr lang="en-US" sz="2000" dirty="0" err="1">
                <a:solidFill>
                  <a:schemeClr val="tx1"/>
                </a:solidFill>
              </a:rPr>
              <a:t>predialysis</a:t>
            </a:r>
            <a:r>
              <a:rPr lang="en-US" sz="2000" dirty="0">
                <a:solidFill>
                  <a:schemeClr val="tx1"/>
                </a:solidFill>
              </a:rPr>
              <a:t> </a:t>
            </a:r>
            <a:r>
              <a:rPr lang="en-US" sz="2000" dirty="0" smtClean="0">
                <a:solidFill>
                  <a:schemeClr val="tx1"/>
                </a:solidFill>
              </a:rPr>
              <a:t>plasma potassium </a:t>
            </a:r>
            <a:r>
              <a:rPr lang="en-US" sz="2000" dirty="0">
                <a:solidFill>
                  <a:schemeClr val="tx1"/>
                </a:solidFill>
              </a:rPr>
              <a:t>level </a:t>
            </a:r>
            <a:r>
              <a:rPr lang="en-US" sz="2000" b="1" dirty="0">
                <a:solidFill>
                  <a:schemeClr val="tx1"/>
                </a:solidFill>
              </a:rPr>
              <a:t>&gt;5.5 </a:t>
            </a:r>
            <a:r>
              <a:rPr lang="en-US" sz="2000" b="1" dirty="0" err="1">
                <a:solidFill>
                  <a:schemeClr val="tx1"/>
                </a:solidFill>
              </a:rPr>
              <a:t>mmol</a:t>
            </a:r>
            <a:r>
              <a:rPr lang="en-US" sz="2000" b="1" dirty="0">
                <a:solidFill>
                  <a:schemeClr val="tx1"/>
                </a:solidFill>
              </a:rPr>
              <a:t>/L</a:t>
            </a:r>
            <a:r>
              <a:rPr lang="en-US" sz="2000" dirty="0">
                <a:solidFill>
                  <a:schemeClr val="tx1"/>
                </a:solidFill>
              </a:rPr>
              <a:t>, a dialysis solution </a:t>
            </a:r>
            <a:r>
              <a:rPr lang="en-US" sz="2000" dirty="0" smtClean="0">
                <a:solidFill>
                  <a:schemeClr val="tx1"/>
                </a:solidFill>
              </a:rPr>
              <a:t>potassium level </a:t>
            </a:r>
            <a:r>
              <a:rPr lang="en-US" sz="2000" dirty="0">
                <a:solidFill>
                  <a:schemeClr val="tx1"/>
                </a:solidFill>
              </a:rPr>
              <a:t>of </a:t>
            </a:r>
            <a:r>
              <a:rPr lang="en-US" sz="2000" dirty="0">
                <a:solidFill>
                  <a:srgbClr val="FF0000"/>
                </a:solidFill>
              </a:rPr>
              <a:t>2.0</a:t>
            </a:r>
            <a:r>
              <a:rPr lang="en-US" sz="2000" dirty="0">
                <a:solidFill>
                  <a:schemeClr val="tx1"/>
                </a:solidFill>
              </a:rPr>
              <a:t> is usually appropriate in stable </a:t>
            </a:r>
            <a:r>
              <a:rPr lang="en-US" sz="2000" dirty="0" smtClean="0">
                <a:solidFill>
                  <a:schemeClr val="tx1"/>
                </a:solidFill>
              </a:rPr>
              <a:t>patients, but </a:t>
            </a:r>
            <a:r>
              <a:rPr lang="en-US" sz="2000" dirty="0">
                <a:solidFill>
                  <a:schemeClr val="tx1"/>
                </a:solidFill>
              </a:rPr>
              <a:t>the dialysis solution potassium concentration </a:t>
            </a:r>
            <a:r>
              <a:rPr lang="en-US" sz="2000" dirty="0" smtClean="0">
                <a:solidFill>
                  <a:schemeClr val="tx1"/>
                </a:solidFill>
              </a:rPr>
              <a:t>should be </a:t>
            </a:r>
            <a:r>
              <a:rPr lang="en-US" sz="2000" dirty="0">
                <a:solidFill>
                  <a:schemeClr val="tx1"/>
                </a:solidFill>
              </a:rPr>
              <a:t>raised to </a:t>
            </a:r>
            <a:r>
              <a:rPr lang="en-US" sz="2000" b="1" dirty="0">
                <a:solidFill>
                  <a:srgbClr val="FF0000"/>
                </a:solidFill>
              </a:rPr>
              <a:t>2.5 to 3.5 in patients at risk for arrhythmia </a:t>
            </a:r>
            <a:r>
              <a:rPr lang="en-US" sz="2000" b="1" dirty="0" smtClean="0">
                <a:solidFill>
                  <a:srgbClr val="FF0000"/>
                </a:solidFill>
              </a:rPr>
              <a:t>or in </a:t>
            </a:r>
            <a:r>
              <a:rPr lang="en-US" sz="2000" b="1" dirty="0">
                <a:solidFill>
                  <a:srgbClr val="FF0000"/>
                </a:solidFill>
              </a:rPr>
              <a:t>those receiving digitalis. </a:t>
            </a:r>
            <a:endParaRPr lang="en-US" sz="2000" b="1" dirty="0" smtClean="0">
              <a:solidFill>
                <a:srgbClr val="FF0000"/>
              </a:solidFill>
            </a:endParaRPr>
          </a:p>
          <a:p>
            <a:pPr marL="0" indent="0">
              <a:buNone/>
            </a:pPr>
            <a:endParaRPr lang="en-US" sz="2000" dirty="0">
              <a:solidFill>
                <a:schemeClr val="tx1"/>
              </a:solidFill>
            </a:endParaRPr>
          </a:p>
          <a:p>
            <a:r>
              <a:rPr lang="en-US" sz="2000" dirty="0" smtClean="0">
                <a:solidFill>
                  <a:schemeClr val="tx1"/>
                </a:solidFill>
              </a:rPr>
              <a:t>If </a:t>
            </a:r>
            <a:r>
              <a:rPr lang="en-US" sz="2000" dirty="0">
                <a:solidFill>
                  <a:schemeClr val="tx1"/>
                </a:solidFill>
              </a:rPr>
              <a:t>the potassium level is </a:t>
            </a:r>
            <a:r>
              <a:rPr lang="en-US" sz="2000" b="1" dirty="0">
                <a:solidFill>
                  <a:schemeClr val="tx1"/>
                </a:solidFill>
              </a:rPr>
              <a:t>&gt;</a:t>
            </a:r>
            <a:r>
              <a:rPr lang="en-US" sz="2000" b="1" dirty="0" smtClean="0">
                <a:solidFill>
                  <a:schemeClr val="tx1"/>
                </a:solidFill>
              </a:rPr>
              <a:t>7.0</a:t>
            </a:r>
            <a:r>
              <a:rPr lang="en-US" sz="2000" dirty="0" smtClean="0">
                <a:solidFill>
                  <a:schemeClr val="tx1"/>
                </a:solidFill>
              </a:rPr>
              <a:t>, some </a:t>
            </a:r>
            <a:r>
              <a:rPr lang="en-US" sz="2000" dirty="0">
                <a:solidFill>
                  <a:schemeClr val="tx1"/>
                </a:solidFill>
              </a:rPr>
              <a:t>nephrologists will use a dialysis solution </a:t>
            </a:r>
            <a:r>
              <a:rPr lang="en-US" sz="2000" dirty="0" smtClean="0">
                <a:solidFill>
                  <a:schemeClr val="tx1"/>
                </a:solidFill>
              </a:rPr>
              <a:t>potassium level </a:t>
            </a:r>
            <a:r>
              <a:rPr lang="en-US" sz="2000" dirty="0">
                <a:solidFill>
                  <a:srgbClr val="FF0000"/>
                </a:solidFill>
              </a:rPr>
              <a:t>below</a:t>
            </a:r>
            <a:r>
              <a:rPr lang="en-US" sz="2000" dirty="0">
                <a:solidFill>
                  <a:schemeClr val="tx1"/>
                </a:solidFill>
              </a:rPr>
              <a:t> </a:t>
            </a:r>
            <a:r>
              <a:rPr lang="en-US" sz="2000" dirty="0">
                <a:solidFill>
                  <a:srgbClr val="FF0000"/>
                </a:solidFill>
              </a:rPr>
              <a:t>2.0</a:t>
            </a:r>
            <a:r>
              <a:rPr lang="en-US" sz="2000" dirty="0">
                <a:solidFill>
                  <a:schemeClr val="tx1"/>
                </a:solidFill>
              </a:rPr>
              <a:t> </a:t>
            </a:r>
            <a:r>
              <a:rPr lang="en-US" sz="2000" dirty="0" err="1">
                <a:solidFill>
                  <a:schemeClr val="tx1"/>
                </a:solidFill>
              </a:rPr>
              <a:t>mM.</a:t>
            </a:r>
            <a:r>
              <a:rPr lang="en-US" sz="2000" dirty="0">
                <a:solidFill>
                  <a:schemeClr val="tx1"/>
                </a:solidFill>
              </a:rPr>
              <a:t> </a:t>
            </a:r>
            <a:endParaRPr lang="en-US" sz="2000" dirty="0" smtClean="0">
              <a:solidFill>
                <a:schemeClr val="tx1"/>
              </a:solidFill>
            </a:endParaRPr>
          </a:p>
          <a:p>
            <a:endParaRPr lang="en-US" sz="2000" dirty="0">
              <a:solidFill>
                <a:schemeClr val="tx1"/>
              </a:solidFill>
            </a:endParaRPr>
          </a:p>
          <a:p>
            <a:r>
              <a:rPr lang="en-US" sz="2000" dirty="0" smtClean="0">
                <a:solidFill>
                  <a:schemeClr val="tx1"/>
                </a:solidFill>
              </a:rPr>
              <a:t>However</a:t>
            </a:r>
            <a:r>
              <a:rPr lang="en-US" sz="2000" dirty="0">
                <a:solidFill>
                  <a:schemeClr val="tx1"/>
                </a:solidFill>
              </a:rPr>
              <a:t>, the plasma potassium </a:t>
            </a:r>
            <a:r>
              <a:rPr lang="en-US" sz="2000" dirty="0" smtClean="0">
                <a:solidFill>
                  <a:schemeClr val="tx1"/>
                </a:solidFill>
              </a:rPr>
              <a:t>level must </a:t>
            </a:r>
            <a:r>
              <a:rPr lang="en-US" sz="2000" dirty="0">
                <a:solidFill>
                  <a:schemeClr val="tx1"/>
                </a:solidFill>
              </a:rPr>
              <a:t>be monitored </a:t>
            </a:r>
            <a:r>
              <a:rPr lang="en-US" sz="2400" b="1" i="1" dirty="0">
                <a:solidFill>
                  <a:schemeClr val="tx1"/>
                </a:solidFill>
              </a:rPr>
              <a:t>hourly</a:t>
            </a:r>
            <a:r>
              <a:rPr lang="en-US" sz="2000" dirty="0">
                <a:solidFill>
                  <a:schemeClr val="tx1"/>
                </a:solidFill>
              </a:rPr>
              <a:t>, and there is considerable </a:t>
            </a:r>
            <a:r>
              <a:rPr lang="en-US" sz="2000" dirty="0" smtClean="0">
                <a:solidFill>
                  <a:schemeClr val="tx1"/>
                </a:solidFill>
              </a:rPr>
              <a:t>danger of </a:t>
            </a:r>
            <a:r>
              <a:rPr lang="en-US" sz="2000" dirty="0">
                <a:solidFill>
                  <a:schemeClr val="tx1"/>
                </a:solidFill>
              </a:rPr>
              <a:t>precipitating arrhythmia if the plasma </a:t>
            </a:r>
            <a:r>
              <a:rPr lang="en-US" sz="2000" dirty="0" smtClean="0">
                <a:solidFill>
                  <a:schemeClr val="tx1"/>
                </a:solidFill>
              </a:rPr>
              <a:t>potassium concentration </a:t>
            </a:r>
            <a:r>
              <a:rPr lang="en-US" sz="2000" dirty="0">
                <a:solidFill>
                  <a:schemeClr val="tx1"/>
                </a:solidFill>
              </a:rPr>
              <a:t>is lowered too rapidly.</a:t>
            </a:r>
          </a:p>
        </p:txBody>
      </p:sp>
    </p:spTree>
    <p:extLst>
      <p:ext uri="{BB962C8B-B14F-4D97-AF65-F5344CB8AC3E}">
        <p14:creationId xmlns:p14="http://schemas.microsoft.com/office/powerpoint/2010/main" val="18544249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8290" y="858982"/>
            <a:ext cx="9371012" cy="5999018"/>
          </a:xfrm>
        </p:spPr>
        <p:txBody>
          <a:bodyPr/>
          <a:lstStyle/>
          <a:p>
            <a:r>
              <a:rPr lang="en-US" sz="3200" b="1" i="1" dirty="0"/>
              <a:t>a. Potassium rebound. </a:t>
            </a:r>
            <a:endParaRPr lang="en-US" sz="3200" b="1" i="1" dirty="0" smtClean="0"/>
          </a:p>
          <a:p>
            <a:endParaRPr lang="en-US" b="1" dirty="0"/>
          </a:p>
          <a:p>
            <a:r>
              <a:rPr lang="en-US" sz="2200" dirty="0" smtClean="0"/>
              <a:t>There </a:t>
            </a:r>
            <a:r>
              <a:rPr lang="en-US" sz="2200" dirty="0"/>
              <a:t>is a marked rebound increase </a:t>
            </a:r>
            <a:r>
              <a:rPr lang="en-US" sz="2200" dirty="0" smtClean="0"/>
              <a:t>in the </a:t>
            </a:r>
            <a:r>
              <a:rPr lang="en-US" sz="2200" dirty="0"/>
              <a:t>serum potassium level within 1–2 hours after </a:t>
            </a:r>
            <a:r>
              <a:rPr lang="en-US" sz="2200" dirty="0" smtClean="0"/>
              <a:t>dialysis. </a:t>
            </a:r>
          </a:p>
          <a:p>
            <a:endParaRPr lang="en-US" sz="2200" dirty="0"/>
          </a:p>
          <a:p>
            <a:r>
              <a:rPr lang="en-US" sz="2200" dirty="0" smtClean="0"/>
              <a:t>One </a:t>
            </a:r>
            <a:r>
              <a:rPr lang="en-US" sz="2200" dirty="0"/>
              <a:t>should resist the temptation to treat a </a:t>
            </a:r>
            <a:r>
              <a:rPr lang="en-US" sz="2200" dirty="0" err="1" smtClean="0"/>
              <a:t>postdialysis</a:t>
            </a:r>
            <a:r>
              <a:rPr lang="en-US" sz="2200" dirty="0"/>
              <a:t> </a:t>
            </a:r>
            <a:r>
              <a:rPr lang="en-US" sz="2200" dirty="0" smtClean="0"/>
              <a:t>hypokalemia </a:t>
            </a:r>
            <a:r>
              <a:rPr lang="en-US" sz="2200" dirty="0"/>
              <a:t>with potassium supplements </a:t>
            </a:r>
            <a:r>
              <a:rPr lang="en-US" sz="2200" dirty="0" smtClean="0"/>
              <a:t>unless there </a:t>
            </a:r>
            <a:r>
              <a:rPr lang="en-US" sz="2200" dirty="0"/>
              <a:t>are extenuating circumstances.</a:t>
            </a:r>
          </a:p>
        </p:txBody>
      </p:sp>
    </p:spTree>
    <p:extLst>
      <p:ext uri="{BB962C8B-B14F-4D97-AF65-F5344CB8AC3E}">
        <p14:creationId xmlns:p14="http://schemas.microsoft.com/office/powerpoint/2010/main" val="3498022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5164" y="360219"/>
            <a:ext cx="9329448" cy="6497782"/>
          </a:xfrm>
        </p:spPr>
        <p:txBody>
          <a:bodyPr>
            <a:noAutofit/>
          </a:bodyPr>
          <a:lstStyle/>
          <a:p>
            <a:r>
              <a:rPr lang="en-US" sz="3200" b="1" i="1" dirty="0"/>
              <a:t>b. Acute hyperkalemia</a:t>
            </a:r>
            <a:r>
              <a:rPr lang="en-US" sz="3200" b="1" i="1" dirty="0" smtClean="0"/>
              <a:t>.</a:t>
            </a:r>
          </a:p>
          <a:p>
            <a:endParaRPr lang="en-US" sz="2200" b="1" dirty="0"/>
          </a:p>
          <a:p>
            <a:r>
              <a:rPr lang="en-US" sz="2200" dirty="0" smtClean="0"/>
              <a:t>Patients </a:t>
            </a:r>
            <a:r>
              <a:rPr lang="en-US" sz="2200" dirty="0"/>
              <a:t>with very severe </a:t>
            </a:r>
            <a:r>
              <a:rPr lang="en-US" sz="2200" dirty="0" smtClean="0"/>
              <a:t>hyperkalemia present </a:t>
            </a:r>
            <a:r>
              <a:rPr lang="en-US" sz="2200" dirty="0"/>
              <a:t>with alterations on the </a:t>
            </a:r>
            <a:r>
              <a:rPr lang="en-US" sz="2200" b="1" dirty="0" smtClean="0"/>
              <a:t>electrocardiogram</a:t>
            </a:r>
            <a:r>
              <a:rPr lang="en-US" sz="2200" dirty="0" smtClean="0"/>
              <a:t> (low </a:t>
            </a:r>
            <a:r>
              <a:rPr lang="en-US" sz="2200" dirty="0"/>
              <a:t>P waves, peaked T waves, widening of the QRS</a:t>
            </a:r>
            <a:r>
              <a:rPr lang="en-US" sz="2200" dirty="0" smtClean="0"/>
              <a:t>,</a:t>
            </a:r>
            <a:r>
              <a:rPr lang="en-US" sz="2200" dirty="0"/>
              <a:t> cardiac standstill), along with </a:t>
            </a:r>
            <a:r>
              <a:rPr lang="en-US" sz="2200" b="1" dirty="0"/>
              <a:t>weakness</a:t>
            </a:r>
            <a:r>
              <a:rPr lang="en-US" sz="2200" dirty="0"/>
              <a:t> and </a:t>
            </a:r>
            <a:r>
              <a:rPr lang="en-US" sz="2200" b="1" dirty="0" smtClean="0"/>
              <a:t>lethargy</a:t>
            </a:r>
            <a:r>
              <a:rPr lang="en-US" sz="2200" dirty="0" smtClean="0"/>
              <a:t>.</a:t>
            </a:r>
          </a:p>
          <a:p>
            <a:pPr marL="0" indent="0">
              <a:buNone/>
            </a:pPr>
            <a:endParaRPr lang="en-US" sz="2200" dirty="0"/>
          </a:p>
          <a:p>
            <a:r>
              <a:rPr lang="en-US" sz="2200" dirty="0" smtClean="0"/>
              <a:t>Such </a:t>
            </a:r>
            <a:r>
              <a:rPr lang="en-US" sz="2200" dirty="0"/>
              <a:t>patients should be treated immediately with </a:t>
            </a:r>
            <a:r>
              <a:rPr lang="en-US" sz="2200" dirty="0" smtClean="0"/>
              <a:t>intravenous infusion </a:t>
            </a:r>
            <a:r>
              <a:rPr lang="en-US" sz="2200" dirty="0"/>
              <a:t>of </a:t>
            </a:r>
            <a:r>
              <a:rPr lang="en-US" sz="2200" dirty="0">
                <a:solidFill>
                  <a:srgbClr val="FF0000"/>
                </a:solidFill>
              </a:rPr>
              <a:t>calcium chloride </a:t>
            </a:r>
            <a:r>
              <a:rPr lang="en-US" sz="2200" dirty="0"/>
              <a:t>or </a:t>
            </a:r>
            <a:r>
              <a:rPr lang="en-US" sz="2200" dirty="0">
                <a:solidFill>
                  <a:srgbClr val="FF0000"/>
                </a:solidFill>
              </a:rPr>
              <a:t>calcium </a:t>
            </a:r>
            <a:r>
              <a:rPr lang="en-US" sz="2200" dirty="0" err="1" smtClean="0">
                <a:solidFill>
                  <a:srgbClr val="FF0000"/>
                </a:solidFill>
              </a:rPr>
              <a:t>gluconate</a:t>
            </a:r>
            <a:r>
              <a:rPr lang="en-US" sz="2200" dirty="0">
                <a:solidFill>
                  <a:srgbClr val="FF0000"/>
                </a:solidFill>
              </a:rPr>
              <a:t> </a:t>
            </a:r>
            <a:r>
              <a:rPr lang="en-US" sz="2200" dirty="0" smtClean="0"/>
              <a:t>and/or </a:t>
            </a:r>
            <a:r>
              <a:rPr lang="en-US" sz="2200" dirty="0"/>
              <a:t>intravenous </a:t>
            </a:r>
            <a:r>
              <a:rPr lang="en-US" sz="2200" dirty="0">
                <a:solidFill>
                  <a:srgbClr val="FF0000"/>
                </a:solidFill>
              </a:rPr>
              <a:t>glucose plus insulin </a:t>
            </a:r>
            <a:r>
              <a:rPr lang="en-US" sz="2200" dirty="0" smtClean="0"/>
              <a:t>while arrangements </a:t>
            </a:r>
            <a:r>
              <a:rPr lang="en-US" sz="2200" dirty="0"/>
              <a:t>for emergency </a:t>
            </a:r>
            <a:r>
              <a:rPr lang="en-US" sz="2200" u="sng" dirty="0"/>
              <a:t>hemodialysis</a:t>
            </a:r>
            <a:r>
              <a:rPr lang="en-US" sz="2200" dirty="0"/>
              <a:t> are </a:t>
            </a:r>
            <a:r>
              <a:rPr lang="en-US" sz="2200" dirty="0" smtClean="0"/>
              <a:t>being made.</a:t>
            </a:r>
          </a:p>
          <a:p>
            <a:endParaRPr lang="en-US" sz="2200" dirty="0"/>
          </a:p>
          <a:p>
            <a:r>
              <a:rPr lang="en-US" sz="2200" dirty="0" smtClean="0"/>
              <a:t> </a:t>
            </a:r>
            <a:r>
              <a:rPr lang="en-US" sz="2200" dirty="0"/>
              <a:t>The response to intravenous sodium </a:t>
            </a:r>
            <a:r>
              <a:rPr lang="en-US" sz="2200" b="1" dirty="0" smtClean="0"/>
              <a:t>bicarbonate</a:t>
            </a:r>
            <a:r>
              <a:rPr lang="en-US" sz="2200" dirty="0" smtClean="0"/>
              <a:t> in </a:t>
            </a:r>
            <a:r>
              <a:rPr lang="en-US" sz="2200" dirty="0"/>
              <a:t>dialysis patients is </a:t>
            </a:r>
            <a:r>
              <a:rPr lang="en-US" sz="2200" u="sng" dirty="0"/>
              <a:t>suboptimal</a:t>
            </a:r>
            <a:r>
              <a:rPr lang="en-US" sz="2200" dirty="0"/>
              <a:t>. </a:t>
            </a:r>
            <a:endParaRPr lang="en-US" sz="2200" dirty="0" smtClean="0"/>
          </a:p>
          <a:p>
            <a:r>
              <a:rPr lang="en-US" sz="2200" dirty="0" smtClean="0"/>
              <a:t>Another </a:t>
            </a:r>
            <a:r>
              <a:rPr lang="en-US" sz="2200" dirty="0"/>
              <a:t>therapy is </a:t>
            </a:r>
            <a:r>
              <a:rPr lang="en-US" sz="2200" dirty="0" smtClean="0"/>
              <a:t>intravenous or </a:t>
            </a:r>
            <a:r>
              <a:rPr lang="en-US" sz="2200" b="1" dirty="0"/>
              <a:t>inhaled albuterol</a:t>
            </a:r>
            <a:r>
              <a:rPr lang="en-US" sz="2200" dirty="0"/>
              <a:t>.</a:t>
            </a:r>
          </a:p>
        </p:txBody>
      </p:sp>
    </p:spTree>
    <p:extLst>
      <p:ext uri="{BB962C8B-B14F-4D97-AF65-F5344CB8AC3E}">
        <p14:creationId xmlns:p14="http://schemas.microsoft.com/office/powerpoint/2010/main" val="338126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7938" y="0"/>
            <a:ext cx="8915400" cy="6858000"/>
          </a:xfrm>
        </p:spPr>
        <p:txBody>
          <a:bodyPr>
            <a:noAutofit/>
          </a:bodyPr>
          <a:lstStyle/>
          <a:p>
            <a:pPr marL="0" indent="0">
              <a:buNone/>
            </a:pPr>
            <a:r>
              <a:rPr lang="en-US" sz="1500" b="1" dirty="0"/>
              <a:t>Acute hemodialysis (not for initial treatment)</a:t>
            </a:r>
          </a:p>
          <a:p>
            <a:r>
              <a:rPr lang="en-US" sz="1500" b="1" dirty="0"/>
              <a:t>Session length: </a:t>
            </a:r>
            <a:r>
              <a:rPr lang="en-US" sz="1500" dirty="0"/>
              <a:t>Perform hemodialysis for 4 hours</a:t>
            </a:r>
          </a:p>
          <a:p>
            <a:r>
              <a:rPr lang="en-US" sz="1500" b="1" dirty="0"/>
              <a:t>Blood flow rate: </a:t>
            </a:r>
            <a:r>
              <a:rPr lang="en-US" sz="1500" dirty="0"/>
              <a:t>350 mL/min</a:t>
            </a:r>
          </a:p>
          <a:p>
            <a:r>
              <a:rPr lang="en-US" sz="1500" b="1" dirty="0"/>
              <a:t>Dialyzer:</a:t>
            </a:r>
          </a:p>
          <a:p>
            <a:pPr marL="0" indent="0">
              <a:buNone/>
            </a:pPr>
            <a:r>
              <a:rPr lang="en-US" sz="1500" dirty="0" smtClean="0"/>
              <a:t>       Dialyzer </a:t>
            </a:r>
            <a:r>
              <a:rPr lang="en-US" sz="1500" dirty="0"/>
              <a:t>membrane: your choice</a:t>
            </a:r>
          </a:p>
          <a:p>
            <a:pPr marL="0" indent="0">
              <a:buNone/>
            </a:pPr>
            <a:r>
              <a:rPr lang="en-US" sz="1500" dirty="0" smtClean="0"/>
              <a:t>       Dialyzer </a:t>
            </a:r>
            <a:r>
              <a:rPr lang="en-US" sz="1500" i="1" dirty="0"/>
              <a:t>K</a:t>
            </a:r>
            <a:r>
              <a:rPr lang="en-US" sz="1500" dirty="0"/>
              <a:t>UF: your choice</a:t>
            </a:r>
          </a:p>
          <a:p>
            <a:pPr marL="0" indent="0">
              <a:buNone/>
            </a:pPr>
            <a:r>
              <a:rPr lang="en-US" sz="1500" dirty="0" smtClean="0"/>
              <a:t>       Dialyzer </a:t>
            </a:r>
            <a:r>
              <a:rPr lang="en-US" sz="1500" dirty="0"/>
              <a:t>efficiency: usually a dialyzer with a </a:t>
            </a:r>
            <a:r>
              <a:rPr lang="en-US" sz="1500" i="1" dirty="0"/>
              <a:t>K</a:t>
            </a:r>
            <a:r>
              <a:rPr lang="en-US" sz="1500" dirty="0"/>
              <a:t>0</a:t>
            </a:r>
            <a:r>
              <a:rPr lang="en-US" sz="1500" i="1" dirty="0"/>
              <a:t>A </a:t>
            </a:r>
            <a:r>
              <a:rPr lang="en-US" sz="1500" dirty="0"/>
              <a:t>of </a:t>
            </a:r>
            <a:r>
              <a:rPr lang="en-US" sz="1500" dirty="0" smtClean="0"/>
              <a:t>800–1200  is used</a:t>
            </a:r>
          </a:p>
          <a:p>
            <a:r>
              <a:rPr lang="en-US" sz="1500" b="1" dirty="0" smtClean="0"/>
              <a:t>Dialysis </a:t>
            </a:r>
            <a:r>
              <a:rPr lang="en-US" sz="1500" b="1" dirty="0"/>
              <a:t>solution composition (variable):</a:t>
            </a:r>
          </a:p>
          <a:p>
            <a:pPr marL="0" indent="0">
              <a:buNone/>
            </a:pPr>
            <a:r>
              <a:rPr lang="en-US" sz="1500" dirty="0" smtClean="0"/>
              <a:t>       Base</a:t>
            </a:r>
            <a:r>
              <a:rPr lang="en-US" sz="1500" dirty="0"/>
              <a:t>: bicarbonate 25 </a:t>
            </a:r>
            <a:r>
              <a:rPr lang="en-US" sz="1500" dirty="0" err="1"/>
              <a:t>mM</a:t>
            </a:r>
            <a:endParaRPr lang="en-US" sz="1500" dirty="0"/>
          </a:p>
          <a:p>
            <a:pPr marL="0" indent="0">
              <a:buNone/>
            </a:pPr>
            <a:r>
              <a:rPr lang="en-US" sz="1500" dirty="0" smtClean="0"/>
              <a:t>       Sodium</a:t>
            </a:r>
            <a:r>
              <a:rPr lang="en-US" sz="1500" dirty="0"/>
              <a:t>: 145 </a:t>
            </a:r>
            <a:r>
              <a:rPr lang="en-US" sz="1500" dirty="0" err="1"/>
              <a:t>mM</a:t>
            </a:r>
            <a:endParaRPr lang="en-US" sz="1500" dirty="0"/>
          </a:p>
          <a:p>
            <a:pPr marL="0" indent="0">
              <a:buNone/>
            </a:pPr>
            <a:r>
              <a:rPr lang="en-US" sz="1500" dirty="0" smtClean="0"/>
              <a:t>       Potassium</a:t>
            </a:r>
            <a:r>
              <a:rPr lang="en-US" sz="1500" dirty="0"/>
              <a:t>: 3.5 </a:t>
            </a:r>
            <a:r>
              <a:rPr lang="en-US" sz="1500" dirty="0" err="1"/>
              <a:t>mM</a:t>
            </a:r>
            <a:endParaRPr lang="en-US" sz="1500" dirty="0"/>
          </a:p>
          <a:p>
            <a:pPr marL="0" indent="0">
              <a:buNone/>
            </a:pPr>
            <a:r>
              <a:rPr lang="en-US" sz="1500" dirty="0" smtClean="0"/>
              <a:t>       Calcium</a:t>
            </a:r>
            <a:r>
              <a:rPr lang="en-US" sz="1500" dirty="0"/>
              <a:t>: 1.5 </a:t>
            </a:r>
            <a:r>
              <a:rPr lang="en-US" sz="1500" dirty="0" err="1"/>
              <a:t>mM</a:t>
            </a:r>
            <a:r>
              <a:rPr lang="en-US" sz="1500" dirty="0"/>
              <a:t> (3.0 </a:t>
            </a:r>
            <a:r>
              <a:rPr lang="en-US" sz="1500" dirty="0" err="1"/>
              <a:t>mEq</a:t>
            </a:r>
            <a:r>
              <a:rPr lang="en-US" sz="1500" dirty="0"/>
              <a:t>/L)</a:t>
            </a:r>
          </a:p>
          <a:p>
            <a:pPr marL="0" indent="0">
              <a:buNone/>
            </a:pPr>
            <a:r>
              <a:rPr lang="en-US" sz="1500" dirty="0" smtClean="0"/>
              <a:t>       Magnesium</a:t>
            </a:r>
            <a:r>
              <a:rPr lang="en-US" sz="1500" dirty="0"/>
              <a:t>: 0.375 </a:t>
            </a:r>
            <a:r>
              <a:rPr lang="en-US" sz="1500" dirty="0" err="1"/>
              <a:t>mM</a:t>
            </a:r>
            <a:r>
              <a:rPr lang="en-US" sz="1500" dirty="0"/>
              <a:t> (0.75 </a:t>
            </a:r>
            <a:r>
              <a:rPr lang="en-US" sz="1500" dirty="0" err="1"/>
              <a:t>mEq</a:t>
            </a:r>
            <a:r>
              <a:rPr lang="en-US" sz="1500" dirty="0"/>
              <a:t>/L)</a:t>
            </a:r>
          </a:p>
          <a:p>
            <a:pPr marL="0" indent="0">
              <a:buNone/>
            </a:pPr>
            <a:r>
              <a:rPr lang="nb-NO" sz="1500" dirty="0" smtClean="0"/>
              <a:t>       Dextrose</a:t>
            </a:r>
            <a:r>
              <a:rPr lang="nb-NO" sz="1500" dirty="0"/>
              <a:t>: 5.5 mM (100 mg/dL)</a:t>
            </a:r>
          </a:p>
          <a:p>
            <a:pPr marL="0" indent="0">
              <a:buNone/>
            </a:pPr>
            <a:r>
              <a:rPr lang="en-US" sz="1500" dirty="0" smtClean="0"/>
              <a:t>       Phosphate</a:t>
            </a:r>
            <a:r>
              <a:rPr lang="en-US" sz="1500" dirty="0"/>
              <a:t>: none</a:t>
            </a:r>
          </a:p>
          <a:p>
            <a:r>
              <a:rPr lang="en-US" sz="1500" b="1" dirty="0"/>
              <a:t>Dialysis solution flow rate: 500 mL/min</a:t>
            </a:r>
          </a:p>
          <a:p>
            <a:r>
              <a:rPr lang="en-US" sz="1500" b="1" dirty="0"/>
              <a:t>Dialysis solution temperature: 35°C–36°C</a:t>
            </a:r>
          </a:p>
          <a:p>
            <a:r>
              <a:rPr lang="en-US" sz="1500" b="1" dirty="0"/>
              <a:t>Fluid removal orders</a:t>
            </a:r>
            <a:r>
              <a:rPr lang="en-US" sz="1500" b="1" dirty="0" smtClean="0"/>
              <a:t>:</a:t>
            </a:r>
            <a:r>
              <a:rPr lang="en-US" sz="1500" dirty="0" smtClean="0"/>
              <a:t> Remove </a:t>
            </a:r>
            <a:r>
              <a:rPr lang="en-US" sz="1500" dirty="0"/>
              <a:t>2.2 L over 4 hours at a constant rate</a:t>
            </a:r>
          </a:p>
          <a:p>
            <a:r>
              <a:rPr lang="en-US" sz="1500" b="1" dirty="0"/>
              <a:t>Anticoagulation orders:</a:t>
            </a:r>
            <a:endParaRPr lang="en-US" sz="1500" dirty="0"/>
          </a:p>
        </p:txBody>
      </p:sp>
    </p:spTree>
    <p:extLst>
      <p:ext uri="{BB962C8B-B14F-4D97-AF65-F5344CB8AC3E}">
        <p14:creationId xmlns:p14="http://schemas.microsoft.com/office/powerpoint/2010/main" val="1310546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1310" y="595745"/>
            <a:ext cx="9144000" cy="6262255"/>
          </a:xfrm>
        </p:spPr>
        <p:txBody>
          <a:bodyPr>
            <a:normAutofit/>
          </a:bodyPr>
          <a:lstStyle/>
          <a:p>
            <a:r>
              <a:rPr lang="en-US" sz="3000" b="1" i="1" dirty="0"/>
              <a:t>c. </a:t>
            </a:r>
            <a:r>
              <a:rPr lang="en-US" sz="3000" b="1" i="1" dirty="0" err="1"/>
              <a:t>Subacute</a:t>
            </a:r>
            <a:r>
              <a:rPr lang="en-US" sz="3000" b="1" i="1" dirty="0"/>
              <a:t> hyperkalemia. </a:t>
            </a:r>
            <a:endParaRPr lang="en-US" sz="3000" b="1" i="1" dirty="0" smtClean="0"/>
          </a:p>
          <a:p>
            <a:endParaRPr lang="en-US" sz="2200" dirty="0" smtClean="0"/>
          </a:p>
          <a:p>
            <a:r>
              <a:rPr lang="en-US" sz="2200" dirty="0" smtClean="0"/>
              <a:t>Initial </a:t>
            </a:r>
            <a:r>
              <a:rPr lang="en-US" sz="2200" dirty="0"/>
              <a:t>treatment should </a:t>
            </a:r>
            <a:r>
              <a:rPr lang="en-US" sz="2200" dirty="0" smtClean="0"/>
              <a:t>always be </a:t>
            </a:r>
            <a:r>
              <a:rPr lang="en-US" sz="2200" dirty="0"/>
              <a:t>a careful review of the </a:t>
            </a:r>
            <a:r>
              <a:rPr lang="en-US" sz="2200" b="1" i="1" dirty="0"/>
              <a:t>diet</a:t>
            </a:r>
            <a:r>
              <a:rPr lang="en-US" sz="2200" dirty="0"/>
              <a:t> for high-potassium foods.</a:t>
            </a:r>
          </a:p>
          <a:p>
            <a:endParaRPr lang="en-US" sz="2200" dirty="0" smtClean="0"/>
          </a:p>
          <a:p>
            <a:r>
              <a:rPr lang="en-US" sz="2200" dirty="0" smtClean="0"/>
              <a:t>The </a:t>
            </a:r>
            <a:r>
              <a:rPr lang="en-US" sz="2200" dirty="0"/>
              <a:t>majority of </a:t>
            </a:r>
            <a:r>
              <a:rPr lang="en-US" sz="2200" dirty="0" smtClean="0"/>
              <a:t>patients </a:t>
            </a:r>
            <a:r>
              <a:rPr lang="en-US" sz="2200" dirty="0"/>
              <a:t>respond to reduced </a:t>
            </a:r>
            <a:r>
              <a:rPr lang="en-US" sz="2200" dirty="0" smtClean="0"/>
              <a:t>alimentary potassium </a:t>
            </a:r>
            <a:r>
              <a:rPr lang="en-US" sz="2200" dirty="0"/>
              <a:t>intake. </a:t>
            </a:r>
            <a:endParaRPr lang="en-US" sz="2200" dirty="0" smtClean="0"/>
          </a:p>
          <a:p>
            <a:endParaRPr lang="en-US" sz="2200" dirty="0" smtClean="0"/>
          </a:p>
          <a:p>
            <a:r>
              <a:rPr lang="en-US" sz="2200" dirty="0" smtClean="0"/>
              <a:t>If </a:t>
            </a:r>
            <a:r>
              <a:rPr lang="en-US" sz="2200" dirty="0"/>
              <a:t>this fails, then oral </a:t>
            </a:r>
            <a:r>
              <a:rPr lang="en-US" sz="2200" dirty="0" smtClean="0"/>
              <a:t>administration of </a:t>
            </a:r>
            <a:r>
              <a:rPr lang="en-US" sz="2200" dirty="0"/>
              <a:t>a sodium–potassium exchange resin (e.g., </a:t>
            </a:r>
            <a:r>
              <a:rPr lang="en-US" sz="2200" b="1" dirty="0" smtClean="0">
                <a:solidFill>
                  <a:srgbClr val="FF0000"/>
                </a:solidFill>
              </a:rPr>
              <a:t>sodium polystyrene </a:t>
            </a:r>
            <a:r>
              <a:rPr lang="en-US" sz="2200" b="1" dirty="0" err="1">
                <a:solidFill>
                  <a:srgbClr val="FF0000"/>
                </a:solidFill>
              </a:rPr>
              <a:t>sulfonate</a:t>
            </a:r>
            <a:r>
              <a:rPr lang="en-US" sz="2200" dirty="0"/>
              <a:t>) can be tried. </a:t>
            </a:r>
            <a:endParaRPr lang="en-US" sz="2200" dirty="0" smtClean="0"/>
          </a:p>
          <a:p>
            <a:endParaRPr lang="en-US" sz="2200" dirty="0"/>
          </a:p>
        </p:txBody>
      </p:sp>
    </p:spTree>
    <p:extLst>
      <p:ext uri="{BB962C8B-B14F-4D97-AF65-F5344CB8AC3E}">
        <p14:creationId xmlns:p14="http://schemas.microsoft.com/office/powerpoint/2010/main" val="18002924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7564" y="775855"/>
            <a:ext cx="9177048" cy="6082145"/>
          </a:xfrm>
        </p:spPr>
        <p:txBody>
          <a:bodyPr>
            <a:normAutofit/>
          </a:bodyPr>
          <a:lstStyle/>
          <a:p>
            <a:r>
              <a:rPr lang="en-US" sz="2200" dirty="0"/>
              <a:t>The resin usually is given </a:t>
            </a:r>
            <a:r>
              <a:rPr lang="en-US" sz="2200" b="1" dirty="0"/>
              <a:t>orally</a:t>
            </a:r>
            <a:r>
              <a:rPr lang="en-US" sz="2200" dirty="0"/>
              <a:t> with </a:t>
            </a:r>
            <a:r>
              <a:rPr lang="en-US" sz="2200" dirty="0">
                <a:solidFill>
                  <a:srgbClr val="FF0000"/>
                </a:solidFill>
              </a:rPr>
              <a:t>sorbitol</a:t>
            </a:r>
            <a:r>
              <a:rPr lang="en-US" sz="2200" dirty="0"/>
              <a:t> to prevent constipation, or mixed with sorbitol as an </a:t>
            </a:r>
            <a:r>
              <a:rPr lang="en-US" sz="2200" b="1" dirty="0"/>
              <a:t>enema</a:t>
            </a:r>
            <a:r>
              <a:rPr lang="en-US" sz="2200" dirty="0"/>
              <a:t>. </a:t>
            </a:r>
          </a:p>
          <a:p>
            <a:pPr marL="0" indent="0">
              <a:buNone/>
            </a:pPr>
            <a:endParaRPr lang="en-US" sz="2200" dirty="0" smtClean="0"/>
          </a:p>
          <a:p>
            <a:endParaRPr lang="en-US" sz="2200" dirty="0" smtClean="0"/>
          </a:p>
          <a:p>
            <a:r>
              <a:rPr lang="en-US" sz="2200" dirty="0" smtClean="0"/>
              <a:t>However</a:t>
            </a:r>
            <a:r>
              <a:rPr lang="en-US" sz="2200" dirty="0"/>
              <a:t>, several reports of </a:t>
            </a:r>
            <a:r>
              <a:rPr lang="en-US" sz="2200" b="1" i="1" dirty="0"/>
              <a:t>intestinal</a:t>
            </a:r>
            <a:r>
              <a:rPr lang="en-US" sz="2200" dirty="0"/>
              <a:t> </a:t>
            </a:r>
            <a:r>
              <a:rPr lang="en-US" sz="2200" b="1" i="1" dirty="0"/>
              <a:t>necrosis</a:t>
            </a:r>
            <a:r>
              <a:rPr lang="en-US" sz="2200" dirty="0"/>
              <a:t> associated with sorbitol and oral sodium polystyrene </a:t>
            </a:r>
            <a:r>
              <a:rPr lang="en-US" sz="2200" dirty="0" err="1"/>
              <a:t>sulfonate</a:t>
            </a:r>
            <a:r>
              <a:rPr lang="en-US" sz="2200" dirty="0"/>
              <a:t> have been published. </a:t>
            </a:r>
          </a:p>
          <a:p>
            <a:endParaRPr lang="en-US" sz="2200" dirty="0" smtClean="0"/>
          </a:p>
          <a:p>
            <a:endParaRPr lang="en-US" sz="2200" dirty="0" smtClean="0"/>
          </a:p>
          <a:p>
            <a:r>
              <a:rPr lang="en-US" sz="2200" dirty="0" smtClean="0"/>
              <a:t>New</a:t>
            </a:r>
            <a:r>
              <a:rPr lang="en-US" sz="2200" dirty="0"/>
              <a:t>, potentially safer and more effective gastrointestinal potassium binders, such as </a:t>
            </a:r>
            <a:r>
              <a:rPr lang="en-US" sz="2200" b="1" i="1" dirty="0">
                <a:solidFill>
                  <a:srgbClr val="FF0000"/>
                </a:solidFill>
              </a:rPr>
              <a:t>ZS-9</a:t>
            </a:r>
            <a:r>
              <a:rPr lang="en-US" sz="2200" dirty="0">
                <a:solidFill>
                  <a:srgbClr val="FF0000"/>
                </a:solidFill>
              </a:rPr>
              <a:t> </a:t>
            </a:r>
            <a:r>
              <a:rPr lang="en-US" sz="2200" dirty="0"/>
              <a:t>and </a:t>
            </a:r>
            <a:r>
              <a:rPr lang="en-US" sz="2200" b="1" i="1" dirty="0" err="1">
                <a:solidFill>
                  <a:srgbClr val="FF0000"/>
                </a:solidFill>
              </a:rPr>
              <a:t>Patiromer</a:t>
            </a:r>
            <a:r>
              <a:rPr lang="en-US" sz="2200" dirty="0">
                <a:solidFill>
                  <a:srgbClr val="FF0000"/>
                </a:solidFill>
              </a:rPr>
              <a:t> </a:t>
            </a:r>
            <a:r>
              <a:rPr lang="en-US" sz="2200" dirty="0"/>
              <a:t>are undergoing clinical trials.</a:t>
            </a:r>
          </a:p>
        </p:txBody>
      </p:sp>
    </p:spTree>
    <p:extLst>
      <p:ext uri="{BB962C8B-B14F-4D97-AF65-F5344CB8AC3E}">
        <p14:creationId xmlns:p14="http://schemas.microsoft.com/office/powerpoint/2010/main" val="3073847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2873" y="609600"/>
            <a:ext cx="9504217" cy="6248400"/>
          </a:xfrm>
        </p:spPr>
        <p:txBody>
          <a:bodyPr>
            <a:normAutofit/>
          </a:bodyPr>
          <a:lstStyle/>
          <a:p>
            <a:r>
              <a:rPr lang="en-US" sz="2800" b="1" i="1" dirty="0"/>
              <a:t>d. Potassium removal and dialysis solution glucose. </a:t>
            </a:r>
            <a:endParaRPr lang="en-US" sz="2800" b="1" i="1" dirty="0" smtClean="0"/>
          </a:p>
          <a:p>
            <a:endParaRPr lang="en-US" sz="2200" dirty="0" smtClean="0"/>
          </a:p>
          <a:p>
            <a:endParaRPr lang="en-US" sz="2200" dirty="0" smtClean="0"/>
          </a:p>
          <a:p>
            <a:r>
              <a:rPr lang="en-US" sz="2200" dirty="0" smtClean="0"/>
              <a:t>Potassium removal </a:t>
            </a:r>
            <a:r>
              <a:rPr lang="en-US" sz="2200" dirty="0"/>
              <a:t>during dialysis using glucose-free dialysis </a:t>
            </a:r>
            <a:r>
              <a:rPr lang="en-US" sz="2200" dirty="0" smtClean="0"/>
              <a:t>solution may </a:t>
            </a:r>
            <a:r>
              <a:rPr lang="en-US" sz="2200" dirty="0"/>
              <a:t>be </a:t>
            </a:r>
            <a:r>
              <a:rPr lang="en-US" sz="2200" b="1" i="1" dirty="0"/>
              <a:t>30%</a:t>
            </a:r>
            <a:r>
              <a:rPr lang="en-US" sz="2200" dirty="0"/>
              <a:t> </a:t>
            </a:r>
            <a:r>
              <a:rPr lang="en-US" sz="2200" b="1" i="1" dirty="0"/>
              <a:t>greater</a:t>
            </a:r>
            <a:r>
              <a:rPr lang="en-US" sz="2200" dirty="0"/>
              <a:t> than potassium removal </a:t>
            </a:r>
            <a:r>
              <a:rPr lang="en-US" sz="2200" dirty="0" smtClean="0"/>
              <a:t>using a </a:t>
            </a:r>
            <a:r>
              <a:rPr lang="en-US" sz="2200" dirty="0"/>
              <a:t>200 mg/</a:t>
            </a:r>
            <a:r>
              <a:rPr lang="en-US" sz="2200" dirty="0" err="1"/>
              <a:t>dL</a:t>
            </a:r>
            <a:r>
              <a:rPr lang="en-US" sz="2200" dirty="0"/>
              <a:t> (11 </a:t>
            </a:r>
            <a:r>
              <a:rPr lang="en-US" sz="2200" dirty="0" err="1"/>
              <a:t>mmol</a:t>
            </a:r>
            <a:r>
              <a:rPr lang="en-US" sz="2200" dirty="0"/>
              <a:t>/L) glucose solution because </a:t>
            </a:r>
            <a:r>
              <a:rPr lang="en-US" sz="2200" dirty="0" smtClean="0"/>
              <a:t>with glucose-free </a:t>
            </a:r>
            <a:r>
              <a:rPr lang="en-US" sz="2200" dirty="0"/>
              <a:t>dialysis solution there may be decreased </a:t>
            </a:r>
            <a:r>
              <a:rPr lang="en-US" sz="2200" dirty="0" err="1" smtClean="0"/>
              <a:t>intradialytic</a:t>
            </a:r>
            <a:r>
              <a:rPr lang="en-US" sz="2200" dirty="0"/>
              <a:t> </a:t>
            </a:r>
            <a:r>
              <a:rPr lang="en-US" sz="2200" dirty="0" smtClean="0"/>
              <a:t>translocation </a:t>
            </a:r>
            <a:r>
              <a:rPr lang="en-US" sz="2200" dirty="0"/>
              <a:t>of potassium into </a:t>
            </a:r>
            <a:r>
              <a:rPr lang="en-US" sz="2200" dirty="0" smtClean="0"/>
              <a:t>cells. </a:t>
            </a:r>
            <a:endParaRPr lang="en-US" sz="2200" dirty="0"/>
          </a:p>
          <a:p>
            <a:pPr marL="0" indent="0">
              <a:buNone/>
            </a:pPr>
            <a:endParaRPr lang="en-US" sz="2200" dirty="0" smtClean="0"/>
          </a:p>
          <a:p>
            <a:endParaRPr lang="en-US" sz="2200" dirty="0" smtClean="0"/>
          </a:p>
          <a:p>
            <a:r>
              <a:rPr lang="en-US" sz="2200" dirty="0" smtClean="0"/>
              <a:t>Use </a:t>
            </a:r>
            <a:r>
              <a:rPr lang="en-US" sz="2200" dirty="0"/>
              <a:t>of a dialysis solution containing </a:t>
            </a:r>
            <a:r>
              <a:rPr lang="en-US" sz="2200" b="1" dirty="0"/>
              <a:t>100</a:t>
            </a:r>
            <a:r>
              <a:rPr lang="en-US" sz="2200" dirty="0"/>
              <a:t> </a:t>
            </a:r>
            <a:r>
              <a:rPr lang="en-US" sz="2200" b="1" dirty="0" smtClean="0"/>
              <a:t>mg/</a:t>
            </a:r>
            <a:r>
              <a:rPr lang="en-US" sz="2200" b="1" dirty="0" err="1" smtClean="0"/>
              <a:t>dL</a:t>
            </a:r>
            <a:r>
              <a:rPr lang="en-US" sz="2200" dirty="0"/>
              <a:t> </a:t>
            </a:r>
            <a:r>
              <a:rPr lang="en-US" sz="2200" dirty="0" smtClean="0"/>
              <a:t>(5.5 </a:t>
            </a:r>
            <a:r>
              <a:rPr lang="en-US" sz="2200" dirty="0" err="1"/>
              <a:t>mmol</a:t>
            </a:r>
            <a:r>
              <a:rPr lang="en-US" sz="2200" dirty="0"/>
              <a:t>/L) glucose may be the best option, and </a:t>
            </a:r>
            <a:r>
              <a:rPr lang="en-US" sz="2200" dirty="0" smtClean="0"/>
              <a:t>this concentration </a:t>
            </a:r>
            <a:r>
              <a:rPr lang="en-US" sz="2200" dirty="0"/>
              <a:t>is becoming the industry standard</a:t>
            </a:r>
            <a:r>
              <a:rPr lang="en-US" sz="2200" dirty="0" smtClean="0"/>
              <a:t>.</a:t>
            </a:r>
          </a:p>
          <a:p>
            <a:pPr marL="0" indent="0">
              <a:buNone/>
            </a:pPr>
            <a:endParaRPr lang="en-US" sz="2200" dirty="0"/>
          </a:p>
        </p:txBody>
      </p:sp>
    </p:spTree>
    <p:extLst>
      <p:ext uri="{BB962C8B-B14F-4D97-AF65-F5344CB8AC3E}">
        <p14:creationId xmlns:p14="http://schemas.microsoft.com/office/powerpoint/2010/main" val="17757183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7565" y="624110"/>
            <a:ext cx="9177048" cy="761345"/>
          </a:xfrm>
        </p:spPr>
        <p:txBody>
          <a:bodyPr/>
          <a:lstStyle/>
          <a:p>
            <a:r>
              <a:rPr lang="en-US" b="1" i="1" dirty="0"/>
              <a:t>F. Ultrafiltration </a:t>
            </a:r>
            <a:r>
              <a:rPr lang="en-US" b="1" i="1" dirty="0" smtClean="0"/>
              <a:t>orders.</a:t>
            </a:r>
            <a:endParaRPr lang="en-US" b="1" i="1" dirty="0"/>
          </a:p>
        </p:txBody>
      </p:sp>
      <p:sp>
        <p:nvSpPr>
          <p:cNvPr id="3" name="Content Placeholder 2"/>
          <p:cNvSpPr>
            <a:spLocks noGrp="1"/>
          </p:cNvSpPr>
          <p:nvPr>
            <p:ph idx="1"/>
          </p:nvPr>
        </p:nvSpPr>
        <p:spPr>
          <a:xfrm>
            <a:off x="2327565" y="2133600"/>
            <a:ext cx="9177047" cy="3777622"/>
          </a:xfrm>
        </p:spPr>
        <p:txBody>
          <a:bodyPr>
            <a:normAutofit/>
          </a:bodyPr>
          <a:lstStyle/>
          <a:p>
            <a:r>
              <a:rPr lang="en-US" sz="2400" dirty="0" smtClean="0"/>
              <a:t>Fluid </a:t>
            </a:r>
            <a:r>
              <a:rPr lang="en-US" sz="2400" dirty="0"/>
              <a:t>removal needs can range from </a:t>
            </a:r>
            <a:r>
              <a:rPr lang="en-US" sz="2800" b="1" i="1" dirty="0">
                <a:solidFill>
                  <a:srgbClr val="FF0000"/>
                </a:solidFill>
              </a:rPr>
              <a:t>0 </a:t>
            </a:r>
            <a:r>
              <a:rPr lang="en-US" sz="2800" b="1" i="1" dirty="0" smtClean="0">
                <a:solidFill>
                  <a:schemeClr val="tx1"/>
                </a:solidFill>
              </a:rPr>
              <a:t>to</a:t>
            </a:r>
            <a:r>
              <a:rPr lang="en-US" sz="2800" b="1" i="1" dirty="0" smtClean="0">
                <a:solidFill>
                  <a:srgbClr val="FF0000"/>
                </a:solidFill>
              </a:rPr>
              <a:t> 5 </a:t>
            </a:r>
            <a:r>
              <a:rPr lang="en-US" sz="2800" b="1" i="1" dirty="0">
                <a:solidFill>
                  <a:srgbClr val="FF0000"/>
                </a:solidFill>
              </a:rPr>
              <a:t>kg </a:t>
            </a:r>
            <a:r>
              <a:rPr lang="en-US" sz="2200" dirty="0">
                <a:solidFill>
                  <a:schemeClr val="tx1"/>
                </a:solidFill>
              </a:rPr>
              <a:t>per</a:t>
            </a:r>
            <a:r>
              <a:rPr lang="en-US" dirty="0">
                <a:solidFill>
                  <a:schemeClr val="tx1"/>
                </a:solidFill>
              </a:rPr>
              <a:t> </a:t>
            </a:r>
            <a:r>
              <a:rPr lang="en-US" sz="2400" dirty="0"/>
              <a:t>dialysis session.</a:t>
            </a:r>
          </a:p>
        </p:txBody>
      </p:sp>
    </p:spTree>
    <p:extLst>
      <p:ext uri="{BB962C8B-B14F-4D97-AF65-F5344CB8AC3E}">
        <p14:creationId xmlns:p14="http://schemas.microsoft.com/office/powerpoint/2010/main" val="7375627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2873" y="624110"/>
            <a:ext cx="9301739" cy="705926"/>
          </a:xfrm>
        </p:spPr>
        <p:txBody>
          <a:bodyPr/>
          <a:lstStyle/>
          <a:p>
            <a:r>
              <a:rPr lang="en-US" b="1" i="1" dirty="0"/>
              <a:t>1. Guidelines for ultrafiltration orders.</a:t>
            </a:r>
          </a:p>
        </p:txBody>
      </p:sp>
      <p:sp>
        <p:nvSpPr>
          <p:cNvPr id="3" name="Content Placeholder 2"/>
          <p:cNvSpPr>
            <a:spLocks noGrp="1"/>
          </p:cNvSpPr>
          <p:nvPr>
            <p:ph idx="1"/>
          </p:nvPr>
        </p:nvSpPr>
        <p:spPr>
          <a:xfrm>
            <a:off x="1870365" y="1704109"/>
            <a:ext cx="9836726" cy="5153891"/>
          </a:xfrm>
        </p:spPr>
        <p:txBody>
          <a:bodyPr>
            <a:normAutofit lnSpcReduction="10000"/>
          </a:bodyPr>
          <a:lstStyle/>
          <a:p>
            <a:r>
              <a:rPr lang="en-US" sz="2200" dirty="0" smtClean="0"/>
              <a:t>Some </a:t>
            </a:r>
            <a:r>
              <a:rPr lang="en-US" sz="2200" dirty="0"/>
              <a:t>guidelines to </a:t>
            </a:r>
            <a:r>
              <a:rPr lang="en-US" sz="2200" dirty="0" smtClean="0"/>
              <a:t>gauge the </a:t>
            </a:r>
            <a:r>
              <a:rPr lang="en-US" sz="2200" dirty="0"/>
              <a:t>total amount of fluid that needs to be removed are </a:t>
            </a:r>
            <a:r>
              <a:rPr lang="en-US" sz="2200" dirty="0" smtClean="0"/>
              <a:t>as follows: </a:t>
            </a:r>
          </a:p>
          <a:p>
            <a:pPr marL="457200" lvl="1" indent="0">
              <a:buNone/>
            </a:pPr>
            <a:endParaRPr lang="en-US" sz="2200" dirty="0" smtClean="0"/>
          </a:p>
          <a:p>
            <a:pPr lvl="1">
              <a:buFont typeface="Wingdings" panose="05000000000000000000" pitchFamily="2" charset="2"/>
              <a:buChar char="Ø"/>
            </a:pPr>
            <a:r>
              <a:rPr lang="en-US" sz="2200" b="1" dirty="0" smtClean="0">
                <a:solidFill>
                  <a:srgbClr val="FF0000"/>
                </a:solidFill>
              </a:rPr>
              <a:t>a</a:t>
            </a:r>
            <a:r>
              <a:rPr lang="en-US" sz="2200" dirty="0"/>
              <a:t>. Even patients who are quite edematous and in </a:t>
            </a:r>
            <a:r>
              <a:rPr lang="en-US" sz="2200" b="1" i="1" dirty="0" smtClean="0"/>
              <a:t>pulmonary edema</a:t>
            </a:r>
            <a:r>
              <a:rPr lang="en-US" sz="2200" dirty="0" smtClean="0"/>
              <a:t> </a:t>
            </a:r>
            <a:r>
              <a:rPr lang="en-US" sz="2200" dirty="0"/>
              <a:t>rarely need removal of more than </a:t>
            </a:r>
            <a:r>
              <a:rPr lang="en-US" sz="2200" b="1" dirty="0">
                <a:solidFill>
                  <a:srgbClr val="FF0000"/>
                </a:solidFill>
              </a:rPr>
              <a:t>4</a:t>
            </a:r>
            <a:r>
              <a:rPr lang="en-US" sz="2200" dirty="0"/>
              <a:t> </a:t>
            </a:r>
            <a:r>
              <a:rPr lang="en-US" sz="2200" b="1" dirty="0">
                <a:solidFill>
                  <a:srgbClr val="FF0000"/>
                </a:solidFill>
              </a:rPr>
              <a:t>L</a:t>
            </a:r>
            <a:r>
              <a:rPr lang="en-US" sz="2200" dirty="0">
                <a:solidFill>
                  <a:srgbClr val="FF0000"/>
                </a:solidFill>
              </a:rPr>
              <a:t> </a:t>
            </a:r>
            <a:r>
              <a:rPr lang="en-US" sz="2200" dirty="0"/>
              <a:t>of </a:t>
            </a:r>
            <a:r>
              <a:rPr lang="en-US" sz="2200" dirty="0" smtClean="0"/>
              <a:t>fluid during </a:t>
            </a:r>
            <a:r>
              <a:rPr lang="en-US" sz="2200" dirty="0"/>
              <a:t>the initial session. </a:t>
            </a:r>
            <a:endParaRPr lang="en-US" sz="2200" dirty="0" smtClean="0"/>
          </a:p>
          <a:p>
            <a:pPr lvl="1">
              <a:buFont typeface="Wingdings" panose="05000000000000000000" pitchFamily="2" charset="2"/>
              <a:buChar char="Ø"/>
            </a:pPr>
            <a:endParaRPr lang="en-US" sz="2200" dirty="0"/>
          </a:p>
          <a:p>
            <a:pPr lvl="1">
              <a:buFont typeface="Wingdings" panose="05000000000000000000" pitchFamily="2" charset="2"/>
              <a:buChar char="Ø"/>
            </a:pPr>
            <a:r>
              <a:rPr lang="en-US" sz="2200" dirty="0" smtClean="0"/>
              <a:t>Remaining </a:t>
            </a:r>
            <a:r>
              <a:rPr lang="en-US" sz="2200" dirty="0"/>
              <a:t>excess fluid is </a:t>
            </a:r>
            <a:r>
              <a:rPr lang="en-US" sz="2200" dirty="0" smtClean="0"/>
              <a:t>best removed </a:t>
            </a:r>
            <a:r>
              <a:rPr lang="en-US" sz="2200" dirty="0"/>
              <a:t>during a second session the following day.</a:t>
            </a:r>
          </a:p>
          <a:p>
            <a:pPr marL="457200" lvl="1" indent="0">
              <a:buNone/>
            </a:pPr>
            <a:endParaRPr lang="en-US" sz="2200" dirty="0" smtClean="0"/>
          </a:p>
          <a:p>
            <a:pPr lvl="1">
              <a:buFont typeface="Wingdings" panose="05000000000000000000" pitchFamily="2" charset="2"/>
              <a:buChar char="Ø"/>
            </a:pPr>
            <a:r>
              <a:rPr lang="en-US" sz="2200" b="1" dirty="0" smtClean="0">
                <a:solidFill>
                  <a:srgbClr val="FF0000"/>
                </a:solidFill>
              </a:rPr>
              <a:t>b</a:t>
            </a:r>
            <a:r>
              <a:rPr lang="en-US" sz="2200" dirty="0"/>
              <a:t>. If the patient does </a:t>
            </a:r>
            <a:r>
              <a:rPr lang="en-US" sz="2200" u="sng" dirty="0"/>
              <a:t>not</a:t>
            </a:r>
            <a:r>
              <a:rPr lang="en-US" sz="2200" dirty="0"/>
              <a:t> have pedal edema or </a:t>
            </a:r>
            <a:r>
              <a:rPr lang="en-US" sz="2200" dirty="0" err="1" smtClean="0"/>
              <a:t>anasarca</a:t>
            </a:r>
            <a:r>
              <a:rPr lang="en-US" sz="2200" dirty="0" smtClean="0"/>
              <a:t>, in </a:t>
            </a:r>
            <a:r>
              <a:rPr lang="en-US" sz="2200" dirty="0"/>
              <a:t>the absence of pulmonary congestion, it is unusual </a:t>
            </a:r>
            <a:r>
              <a:rPr lang="en-US" sz="2200" dirty="0" smtClean="0"/>
              <a:t>to need </a:t>
            </a:r>
            <a:r>
              <a:rPr lang="en-US" sz="2200" dirty="0"/>
              <a:t>to remove </a:t>
            </a:r>
            <a:r>
              <a:rPr lang="en-US" sz="2200" u="sng" dirty="0"/>
              <a:t>greater than 2–3 </a:t>
            </a:r>
            <a:r>
              <a:rPr lang="en-US" sz="2200" dirty="0"/>
              <a:t>L over the dialysis </a:t>
            </a:r>
            <a:r>
              <a:rPr lang="en-US" sz="2200" dirty="0" smtClean="0"/>
              <a:t>session. </a:t>
            </a:r>
          </a:p>
        </p:txBody>
      </p:sp>
    </p:spTree>
    <p:extLst>
      <p:ext uri="{BB962C8B-B14F-4D97-AF65-F5344CB8AC3E}">
        <p14:creationId xmlns:p14="http://schemas.microsoft.com/office/powerpoint/2010/main" val="30125356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7344" y="554182"/>
            <a:ext cx="9684329" cy="6303818"/>
          </a:xfrm>
        </p:spPr>
        <p:txBody>
          <a:bodyPr>
            <a:normAutofit/>
          </a:bodyPr>
          <a:lstStyle/>
          <a:p>
            <a:r>
              <a:rPr lang="en-US" sz="2200" dirty="0"/>
              <a:t>In fact, the fluid removal requirement may be </a:t>
            </a:r>
            <a:r>
              <a:rPr lang="en-US" sz="2200" u="sng" dirty="0" smtClean="0"/>
              <a:t>zero</a:t>
            </a:r>
            <a:r>
              <a:rPr lang="en-US" sz="2200" dirty="0" smtClean="0"/>
              <a:t> in </a:t>
            </a:r>
            <a:r>
              <a:rPr lang="en-US" sz="2200" dirty="0"/>
              <a:t>patients with little or no </a:t>
            </a:r>
            <a:r>
              <a:rPr lang="en-US" sz="2200" b="1" i="1" dirty="0"/>
              <a:t>jugular venous distention</a:t>
            </a:r>
            <a:r>
              <a:rPr lang="en-US" sz="2200" dirty="0"/>
              <a:t>.</a:t>
            </a:r>
          </a:p>
          <a:p>
            <a:endParaRPr lang="en-US" sz="2200" dirty="0" smtClean="0"/>
          </a:p>
          <a:p>
            <a:r>
              <a:rPr lang="en-US" sz="2200" dirty="0" smtClean="0"/>
              <a:t>Fluid </a:t>
            </a:r>
            <a:r>
              <a:rPr lang="en-US" sz="2200" dirty="0"/>
              <a:t>removal rates of </a:t>
            </a:r>
            <a:r>
              <a:rPr lang="en-US" sz="2200" b="1" dirty="0">
                <a:solidFill>
                  <a:srgbClr val="FF0000"/>
                </a:solidFill>
              </a:rPr>
              <a:t>10 mL/kg per hour </a:t>
            </a:r>
            <a:r>
              <a:rPr lang="en-US" sz="2200" dirty="0"/>
              <a:t>are usually well tolerated in volume overloaded patients.</a:t>
            </a:r>
          </a:p>
          <a:p>
            <a:pPr lvl="1">
              <a:buFont typeface="Wingdings" panose="05000000000000000000" pitchFamily="2" charset="2"/>
              <a:buChar char="Ø"/>
            </a:pPr>
            <a:endParaRPr lang="en-US" sz="2200" dirty="0" smtClean="0"/>
          </a:p>
          <a:p>
            <a:pPr lvl="1">
              <a:buFont typeface="Wingdings" panose="05000000000000000000" pitchFamily="2" charset="2"/>
              <a:buChar char="Ø"/>
            </a:pPr>
            <a:r>
              <a:rPr lang="en-US" sz="2200" b="1" dirty="0" smtClean="0">
                <a:solidFill>
                  <a:srgbClr val="FF0000"/>
                </a:solidFill>
              </a:rPr>
              <a:t>c</a:t>
            </a:r>
            <a:r>
              <a:rPr lang="en-US" sz="2200" dirty="0"/>
              <a:t>. The fluid removal plan during dialysis should take </a:t>
            </a:r>
            <a:r>
              <a:rPr lang="en-US" sz="2200" dirty="0" smtClean="0"/>
              <a:t>into account </a:t>
            </a:r>
            <a:r>
              <a:rPr lang="en-US" sz="2200" dirty="0"/>
              <a:t>the </a:t>
            </a:r>
            <a:r>
              <a:rPr lang="en-US" sz="2200" b="1" i="1" dirty="0"/>
              <a:t>0.2 L </a:t>
            </a:r>
            <a:r>
              <a:rPr lang="en-US" sz="2200" dirty="0"/>
              <a:t>that the patient will receive at the </a:t>
            </a:r>
            <a:r>
              <a:rPr lang="en-US" sz="2200" dirty="0" smtClean="0"/>
              <a:t>end of </a:t>
            </a:r>
            <a:r>
              <a:rPr lang="en-US" sz="2200" dirty="0"/>
              <a:t>dialysis in the form of </a:t>
            </a:r>
            <a:r>
              <a:rPr lang="en-US" sz="2200" u="sng" dirty="0"/>
              <a:t>saline</a:t>
            </a:r>
            <a:r>
              <a:rPr lang="en-US" sz="2200" dirty="0"/>
              <a:t> to </a:t>
            </a:r>
            <a:r>
              <a:rPr lang="en-US" sz="2200" u="sng" dirty="0"/>
              <a:t>rinse</a:t>
            </a:r>
            <a:r>
              <a:rPr lang="en-US" sz="2200" dirty="0"/>
              <a:t> the dialyzer </a:t>
            </a:r>
            <a:r>
              <a:rPr lang="en-US" sz="2200" dirty="0" smtClean="0"/>
              <a:t>and any </a:t>
            </a:r>
            <a:r>
              <a:rPr lang="en-US" sz="2200" dirty="0"/>
              <a:t>other </a:t>
            </a:r>
            <a:r>
              <a:rPr lang="en-US" sz="2200" u="sng" dirty="0"/>
              <a:t>fluid</a:t>
            </a:r>
            <a:r>
              <a:rPr lang="en-US" sz="2200" dirty="0"/>
              <a:t> ingested or administered during the </a:t>
            </a:r>
            <a:r>
              <a:rPr lang="en-US" sz="2200" dirty="0" smtClean="0"/>
              <a:t>hemodialysis session</a:t>
            </a:r>
            <a:r>
              <a:rPr lang="en-US" sz="2200" dirty="0"/>
              <a:t>.</a:t>
            </a:r>
          </a:p>
          <a:p>
            <a:pPr lvl="1">
              <a:buFont typeface="Wingdings" panose="05000000000000000000" pitchFamily="2" charset="2"/>
              <a:buChar char="Ø"/>
            </a:pPr>
            <a:endParaRPr lang="en-US" sz="2200" dirty="0" smtClean="0"/>
          </a:p>
          <a:p>
            <a:pPr lvl="1">
              <a:buFont typeface="Wingdings" panose="05000000000000000000" pitchFamily="2" charset="2"/>
              <a:buChar char="Ø"/>
            </a:pPr>
            <a:r>
              <a:rPr lang="en-US" sz="2200" b="1" dirty="0" smtClean="0">
                <a:solidFill>
                  <a:srgbClr val="FF0000"/>
                </a:solidFill>
              </a:rPr>
              <a:t>d</a:t>
            </a:r>
            <a:r>
              <a:rPr lang="en-US" sz="2200" dirty="0"/>
              <a:t>. As already noted, if it is the </a:t>
            </a:r>
            <a:r>
              <a:rPr lang="en-US" sz="2200" b="1" dirty="0"/>
              <a:t>initial</a:t>
            </a:r>
            <a:r>
              <a:rPr lang="en-US" sz="2200" dirty="0"/>
              <a:t> dialysis, the length </a:t>
            </a:r>
            <a:r>
              <a:rPr lang="en-US" sz="2200" dirty="0" smtClean="0"/>
              <a:t>of the </a:t>
            </a:r>
            <a:r>
              <a:rPr lang="en-US" sz="2200" dirty="0"/>
              <a:t>dialysis session should be limited to 2 hours. </a:t>
            </a:r>
            <a:endParaRPr lang="en-US" sz="2200" dirty="0" smtClean="0"/>
          </a:p>
        </p:txBody>
      </p:sp>
    </p:spTree>
    <p:extLst>
      <p:ext uri="{BB962C8B-B14F-4D97-AF65-F5344CB8AC3E}">
        <p14:creationId xmlns:p14="http://schemas.microsoft.com/office/powerpoint/2010/main" val="10804673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3709" y="512619"/>
            <a:ext cx="9190903" cy="6470072"/>
          </a:xfrm>
        </p:spPr>
        <p:txBody>
          <a:bodyPr>
            <a:normAutofit/>
          </a:bodyPr>
          <a:lstStyle/>
          <a:p>
            <a:pPr marL="342900" lvl="1" indent="-342900"/>
            <a:r>
              <a:rPr lang="en-US" sz="2000" dirty="0"/>
              <a:t>However, if a large amount of fluid (e.g., 4.0 L) must be removed, it is impractical and dangerous to remove such an amount over a 2-hour period. </a:t>
            </a:r>
            <a:endParaRPr lang="en-US" sz="2000" dirty="0" smtClean="0"/>
          </a:p>
          <a:p>
            <a:pPr marL="342900" lvl="1" indent="-342900"/>
            <a:endParaRPr lang="en-US" sz="2000" dirty="0" smtClean="0"/>
          </a:p>
          <a:p>
            <a:pPr marL="342900" lvl="1" indent="-342900"/>
            <a:r>
              <a:rPr lang="en-US" sz="2000" dirty="0" smtClean="0"/>
              <a:t>In </a:t>
            </a:r>
            <a:r>
              <a:rPr lang="en-US" sz="2000" dirty="0"/>
              <a:t>such instances, the dialysis solution flow can initially be shut off, and </a:t>
            </a:r>
            <a:r>
              <a:rPr lang="en-US" sz="2000" b="1" dirty="0">
                <a:solidFill>
                  <a:srgbClr val="FF0000"/>
                </a:solidFill>
              </a:rPr>
              <a:t>isolated </a:t>
            </a:r>
            <a:r>
              <a:rPr lang="en-US" sz="2000" b="1" dirty="0" smtClean="0">
                <a:solidFill>
                  <a:srgbClr val="FF0000"/>
                </a:solidFill>
              </a:rPr>
              <a:t>ultrafiltration </a:t>
            </a:r>
            <a:r>
              <a:rPr lang="en-US" sz="2000" dirty="0" smtClean="0"/>
              <a:t>can </a:t>
            </a:r>
            <a:r>
              <a:rPr lang="en-US" sz="2000" dirty="0"/>
              <a:t>be performed for 1–2 hours, removing 2–3 kg of fluid</a:t>
            </a:r>
            <a:r>
              <a:rPr lang="en-US" sz="2000" dirty="0" smtClean="0"/>
              <a:t>.</a:t>
            </a:r>
          </a:p>
          <a:p>
            <a:pPr marL="0" lvl="1" indent="0">
              <a:buNone/>
            </a:pPr>
            <a:endParaRPr lang="en-US" sz="2200" dirty="0" smtClean="0"/>
          </a:p>
          <a:p>
            <a:r>
              <a:rPr lang="en-US" sz="2200" dirty="0" smtClean="0"/>
              <a:t>Immediately </a:t>
            </a:r>
            <a:r>
              <a:rPr lang="en-US" sz="2200" dirty="0"/>
              <a:t>thereafter, </a:t>
            </a:r>
            <a:r>
              <a:rPr lang="en-US" sz="2200" dirty="0" smtClean="0"/>
              <a:t>dialysis can </a:t>
            </a:r>
            <a:r>
              <a:rPr lang="en-US" sz="2200" dirty="0"/>
              <a:t>be performed for 2 hours, removing the </a:t>
            </a:r>
            <a:r>
              <a:rPr lang="en-US" sz="2200" dirty="0" smtClean="0"/>
              <a:t>remainder of </a:t>
            </a:r>
            <a:r>
              <a:rPr lang="en-US" sz="2200" dirty="0"/>
              <a:t>the desired fluid volume. </a:t>
            </a:r>
            <a:endParaRPr lang="en-US" sz="2200" dirty="0" smtClean="0"/>
          </a:p>
          <a:p>
            <a:endParaRPr lang="en-US" sz="2200" dirty="0"/>
          </a:p>
          <a:p>
            <a:r>
              <a:rPr lang="en-US" sz="2200" b="1" dirty="0" smtClean="0"/>
              <a:t>If severe electrolyte abnormalities, such as hyperkalemia, are present, dialysis may have to be performed prior to isolated ultrafiltration.</a:t>
            </a:r>
          </a:p>
          <a:p>
            <a:endParaRPr lang="en-US" sz="2200" dirty="0"/>
          </a:p>
          <a:p>
            <a:endParaRPr lang="en-US" sz="2200" dirty="0"/>
          </a:p>
          <a:p>
            <a:endParaRPr lang="en-US" sz="2200" dirty="0"/>
          </a:p>
          <a:p>
            <a:endParaRPr lang="en-US" sz="2200" dirty="0" smtClean="0"/>
          </a:p>
          <a:p>
            <a:endParaRPr lang="en-US" sz="2200" dirty="0"/>
          </a:p>
        </p:txBody>
      </p:sp>
    </p:spTree>
    <p:extLst>
      <p:ext uri="{BB962C8B-B14F-4D97-AF65-F5344CB8AC3E}">
        <p14:creationId xmlns:p14="http://schemas.microsoft.com/office/powerpoint/2010/main" val="10528629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2872" y="789708"/>
            <a:ext cx="9213273" cy="6068291"/>
          </a:xfrm>
        </p:spPr>
        <p:txBody>
          <a:bodyPr>
            <a:normAutofit/>
          </a:bodyPr>
          <a:lstStyle/>
          <a:p>
            <a:pPr marL="742950" lvl="2" indent="-342900">
              <a:buFont typeface="Wingdings" panose="05000000000000000000" pitchFamily="2" charset="2"/>
              <a:buChar char="Ø"/>
            </a:pPr>
            <a:r>
              <a:rPr lang="en-US" sz="2200" b="1" dirty="0">
                <a:solidFill>
                  <a:srgbClr val="FF0000"/>
                </a:solidFill>
              </a:rPr>
              <a:t>e</a:t>
            </a:r>
            <a:r>
              <a:rPr lang="en-US" sz="2200" dirty="0"/>
              <a:t>. In general, it is best to remove fluid at a </a:t>
            </a:r>
            <a:r>
              <a:rPr lang="en-US" sz="2200" b="1" dirty="0">
                <a:solidFill>
                  <a:srgbClr val="FF0000"/>
                </a:solidFill>
              </a:rPr>
              <a:t>constant rate </a:t>
            </a:r>
            <a:r>
              <a:rPr lang="en-US" sz="2200" dirty="0"/>
              <a:t>throughout the dialysis treatment. </a:t>
            </a:r>
            <a:endParaRPr lang="en-US" sz="2200" dirty="0" smtClean="0"/>
          </a:p>
          <a:p>
            <a:pPr marL="0" lvl="1" indent="0">
              <a:buNone/>
            </a:pPr>
            <a:endParaRPr lang="en-US" sz="2200" dirty="0" smtClean="0"/>
          </a:p>
          <a:p>
            <a:r>
              <a:rPr lang="en-US" sz="2200" dirty="0"/>
              <a:t>If the dialysis solution sodium level has been set lower than the plasma value (e.g., in the treatment of hypernatremia), the ultrafiltration rate can initially be reduced to compensate for the osmotic contraction of blood volume that will occur as the plasma sodium concentration is being lowered.</a:t>
            </a:r>
          </a:p>
          <a:p>
            <a:endParaRPr lang="en-US" sz="2200" dirty="0" smtClean="0"/>
          </a:p>
          <a:p>
            <a:r>
              <a:rPr lang="en-US" sz="2200" dirty="0" smtClean="0"/>
              <a:t>In patients with acute renal failure, it is extremely important to </a:t>
            </a:r>
            <a:r>
              <a:rPr lang="en-US" sz="2200" b="1" dirty="0" smtClean="0"/>
              <a:t>avoid</a:t>
            </a:r>
            <a:r>
              <a:rPr lang="en-US" sz="2200" dirty="0" smtClean="0"/>
              <a:t> </a:t>
            </a:r>
            <a:r>
              <a:rPr lang="en-US" sz="2200" b="1" dirty="0" smtClean="0"/>
              <a:t>hypotension</a:t>
            </a:r>
            <a:r>
              <a:rPr lang="en-US" sz="2200" dirty="0" smtClean="0"/>
              <a:t> at all times, including during dialysis. </a:t>
            </a:r>
          </a:p>
          <a:p>
            <a:endParaRPr lang="en-US" sz="2200" dirty="0" smtClean="0"/>
          </a:p>
        </p:txBody>
      </p:sp>
    </p:spTree>
    <p:extLst>
      <p:ext uri="{BB962C8B-B14F-4D97-AF65-F5344CB8AC3E}">
        <p14:creationId xmlns:p14="http://schemas.microsoft.com/office/powerpoint/2010/main" val="4612843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4436" y="872836"/>
            <a:ext cx="9260176" cy="5985164"/>
          </a:xfrm>
        </p:spPr>
        <p:txBody>
          <a:bodyPr>
            <a:normAutofit/>
          </a:bodyPr>
          <a:lstStyle/>
          <a:p>
            <a:r>
              <a:rPr lang="en-US" sz="2400" dirty="0"/>
              <a:t>In a rat model of acute renal failure, Kelleher (1987) showed that the renal </a:t>
            </a:r>
            <a:r>
              <a:rPr lang="en-US" sz="2400" dirty="0" err="1"/>
              <a:t>autoregulatory</a:t>
            </a:r>
            <a:r>
              <a:rPr lang="en-US" sz="2400" dirty="0"/>
              <a:t> response to systemic hypotension is greatly impaired. </a:t>
            </a:r>
            <a:endParaRPr lang="en-US" sz="2400" dirty="0" smtClean="0"/>
          </a:p>
          <a:p>
            <a:endParaRPr lang="en-US" sz="2400" dirty="0"/>
          </a:p>
          <a:p>
            <a:r>
              <a:rPr lang="en-US" sz="2400" dirty="0" smtClean="0"/>
              <a:t>They </a:t>
            </a:r>
            <a:r>
              <a:rPr lang="en-US" sz="2400" dirty="0"/>
              <a:t>found that transient episodes of hypotension caused by blood withdrawal caused further renal damage and delay of functional renal </a:t>
            </a:r>
            <a:r>
              <a:rPr lang="en-US" sz="2400" dirty="0" smtClean="0"/>
              <a:t>recovery.</a:t>
            </a:r>
            <a:endParaRPr lang="en-US" sz="2400" dirty="0"/>
          </a:p>
          <a:p>
            <a:endParaRPr lang="en-US" sz="2400" dirty="0"/>
          </a:p>
        </p:txBody>
      </p:sp>
    </p:spTree>
    <p:extLst>
      <p:ext uri="{BB962C8B-B14F-4D97-AF65-F5344CB8AC3E}">
        <p14:creationId xmlns:p14="http://schemas.microsoft.com/office/powerpoint/2010/main" val="2744496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073" y="484909"/>
            <a:ext cx="10169236" cy="637310"/>
          </a:xfrm>
        </p:spPr>
        <p:txBody>
          <a:bodyPr>
            <a:normAutofit/>
          </a:bodyPr>
          <a:lstStyle/>
          <a:p>
            <a:r>
              <a:rPr lang="en-US" sz="3000" b="1" i="1" dirty="0"/>
              <a:t>2. Impact of dialysis frequency on ultrafiltration needs.</a:t>
            </a:r>
          </a:p>
        </p:txBody>
      </p:sp>
      <p:sp>
        <p:nvSpPr>
          <p:cNvPr id="3" name="Content Placeholder 2"/>
          <p:cNvSpPr>
            <a:spLocks noGrp="1"/>
          </p:cNvSpPr>
          <p:nvPr>
            <p:ph idx="1"/>
          </p:nvPr>
        </p:nvSpPr>
        <p:spPr>
          <a:xfrm>
            <a:off x="1898073" y="1385455"/>
            <a:ext cx="9836727" cy="5472545"/>
          </a:xfrm>
        </p:spPr>
        <p:txBody>
          <a:bodyPr>
            <a:normAutofit/>
          </a:bodyPr>
          <a:lstStyle/>
          <a:p>
            <a:r>
              <a:rPr lang="en-US" sz="2200" dirty="0" smtClean="0"/>
              <a:t>It </a:t>
            </a:r>
            <a:r>
              <a:rPr lang="en-US" sz="2200" dirty="0"/>
              <a:t>is </a:t>
            </a:r>
            <a:r>
              <a:rPr lang="en-US" sz="2200" dirty="0" smtClean="0"/>
              <a:t>difficult in </a:t>
            </a:r>
            <a:r>
              <a:rPr lang="en-US" sz="2200" dirty="0"/>
              <a:t>an acute setting to limit a patient’s fluid gain to </a:t>
            </a:r>
            <a:r>
              <a:rPr lang="en-US" sz="2200" b="1" dirty="0"/>
              <a:t>&lt;2 </a:t>
            </a:r>
            <a:r>
              <a:rPr lang="en-US" sz="2200" b="1" dirty="0" smtClean="0"/>
              <a:t>L per </a:t>
            </a:r>
            <a:r>
              <a:rPr lang="en-US" sz="2200" b="1" dirty="0"/>
              <a:t>day. </a:t>
            </a:r>
            <a:endParaRPr lang="en-US" sz="2200" b="1" dirty="0" smtClean="0"/>
          </a:p>
          <a:p>
            <a:pPr marL="0" indent="0">
              <a:buNone/>
            </a:pPr>
            <a:endParaRPr lang="en-US" sz="2200" dirty="0" smtClean="0"/>
          </a:p>
          <a:p>
            <a:r>
              <a:rPr lang="en-US" sz="2200" dirty="0" smtClean="0"/>
              <a:t>Often </a:t>
            </a:r>
            <a:r>
              <a:rPr lang="en-US" sz="2200" dirty="0">
                <a:solidFill>
                  <a:srgbClr val="FF0000"/>
                </a:solidFill>
              </a:rPr>
              <a:t>3 L per day </a:t>
            </a:r>
            <a:r>
              <a:rPr lang="en-US" sz="2200" dirty="0"/>
              <a:t>is absorbed in patients </a:t>
            </a:r>
            <a:r>
              <a:rPr lang="en-US" sz="2200" dirty="0" smtClean="0"/>
              <a:t>receiving </a:t>
            </a:r>
            <a:r>
              <a:rPr lang="en-US" sz="2200" dirty="0"/>
              <a:t>parenteral nutrition. </a:t>
            </a:r>
            <a:endParaRPr lang="en-US" sz="2200" dirty="0" smtClean="0"/>
          </a:p>
          <a:p>
            <a:endParaRPr lang="en-US" sz="2200" dirty="0"/>
          </a:p>
          <a:p>
            <a:r>
              <a:rPr lang="en-US" sz="2200" dirty="0" smtClean="0"/>
              <a:t>Use </a:t>
            </a:r>
            <a:r>
              <a:rPr lang="en-US" sz="2200" dirty="0"/>
              <a:t>of a </a:t>
            </a:r>
            <a:r>
              <a:rPr lang="en-US" sz="2200" b="1" dirty="0"/>
              <a:t>frequent</a:t>
            </a:r>
            <a:r>
              <a:rPr lang="en-US" sz="2200" dirty="0"/>
              <a:t> </a:t>
            </a:r>
            <a:r>
              <a:rPr lang="en-US" sz="2200" dirty="0">
                <a:solidFill>
                  <a:srgbClr val="FF0000"/>
                </a:solidFill>
              </a:rPr>
              <a:t>(4-7 times per </a:t>
            </a:r>
            <a:r>
              <a:rPr lang="en-US" sz="2200" dirty="0" smtClean="0">
                <a:solidFill>
                  <a:srgbClr val="FF0000"/>
                </a:solidFill>
              </a:rPr>
              <a:t>week)</a:t>
            </a:r>
            <a:r>
              <a:rPr lang="en-US" sz="2200" dirty="0" smtClean="0"/>
              <a:t> dialysis </a:t>
            </a:r>
            <a:r>
              <a:rPr lang="en-US" sz="2200" dirty="0"/>
              <a:t>schedule reduces the amount of fluid that needs </a:t>
            </a:r>
            <a:r>
              <a:rPr lang="en-US" sz="2200" dirty="0" smtClean="0"/>
              <a:t>to be </a:t>
            </a:r>
            <a:r>
              <a:rPr lang="en-US" sz="2200" dirty="0"/>
              <a:t>removed with each dialysis, thereby lowering the risk </a:t>
            </a:r>
            <a:r>
              <a:rPr lang="en-US" sz="2200" dirty="0" smtClean="0"/>
              <a:t>of </a:t>
            </a:r>
            <a:r>
              <a:rPr lang="en-US" sz="2200" dirty="0" err="1" smtClean="0"/>
              <a:t>intradialytic</a:t>
            </a:r>
            <a:r>
              <a:rPr lang="en-US" sz="2200" dirty="0" smtClean="0"/>
              <a:t> </a:t>
            </a:r>
            <a:r>
              <a:rPr lang="en-US" sz="2200" dirty="0"/>
              <a:t>hypotension and further ischemic damage </a:t>
            </a:r>
            <a:r>
              <a:rPr lang="en-US" sz="2200" dirty="0" smtClean="0"/>
              <a:t>to an </a:t>
            </a:r>
            <a:r>
              <a:rPr lang="en-US" sz="2200" dirty="0"/>
              <a:t>already impaired set of kidneys. </a:t>
            </a:r>
            <a:endParaRPr lang="en-US" sz="2200" dirty="0" smtClean="0"/>
          </a:p>
          <a:p>
            <a:endParaRPr lang="en-US" sz="2200" dirty="0" smtClean="0"/>
          </a:p>
          <a:p>
            <a:r>
              <a:rPr lang="en-US" sz="2200" dirty="0" smtClean="0"/>
              <a:t>An </a:t>
            </a:r>
            <a:r>
              <a:rPr lang="en-US" sz="2200" dirty="0"/>
              <a:t>alternative way </a:t>
            </a:r>
            <a:r>
              <a:rPr lang="en-US" sz="2200" dirty="0" smtClean="0"/>
              <a:t>to remove </a:t>
            </a:r>
            <a:r>
              <a:rPr lang="en-US" sz="2200" dirty="0"/>
              <a:t>fluid relatively asymptomatically is to use </a:t>
            </a:r>
            <a:r>
              <a:rPr lang="en-US" sz="2200" b="1" i="1" dirty="0" smtClean="0">
                <a:solidFill>
                  <a:srgbClr val="FF0000"/>
                </a:solidFill>
              </a:rPr>
              <a:t>SLED</a:t>
            </a:r>
            <a:r>
              <a:rPr lang="en-US" sz="2200" dirty="0" smtClean="0"/>
              <a:t>.</a:t>
            </a:r>
            <a:endParaRPr lang="en-US" sz="2200" dirty="0"/>
          </a:p>
        </p:txBody>
      </p:sp>
    </p:spTree>
    <p:extLst>
      <p:ext uri="{BB962C8B-B14F-4D97-AF65-F5344CB8AC3E}">
        <p14:creationId xmlns:p14="http://schemas.microsoft.com/office/powerpoint/2010/main" val="2392400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437" y="624110"/>
            <a:ext cx="9260176" cy="1280890"/>
          </a:xfrm>
        </p:spPr>
        <p:txBody>
          <a:bodyPr/>
          <a:lstStyle/>
          <a:p>
            <a:r>
              <a:rPr lang="en-US" b="1" i="1" dirty="0"/>
              <a:t>Determining dialysis session length and blood flow </a:t>
            </a:r>
            <a:r>
              <a:rPr lang="en-US" b="1" i="1" dirty="0" smtClean="0"/>
              <a:t>rate.</a:t>
            </a:r>
            <a:endParaRPr lang="en-US" i="1" dirty="0"/>
          </a:p>
        </p:txBody>
      </p:sp>
      <p:sp>
        <p:nvSpPr>
          <p:cNvPr id="3" name="Content Placeholder 2"/>
          <p:cNvSpPr>
            <a:spLocks noGrp="1"/>
          </p:cNvSpPr>
          <p:nvPr>
            <p:ph idx="1"/>
          </p:nvPr>
        </p:nvSpPr>
        <p:spPr>
          <a:xfrm>
            <a:off x="2008909" y="2770909"/>
            <a:ext cx="9130145" cy="4724401"/>
          </a:xfrm>
        </p:spPr>
        <p:txBody>
          <a:bodyPr>
            <a:normAutofit/>
          </a:bodyPr>
          <a:lstStyle/>
          <a:p>
            <a:r>
              <a:rPr lang="en-US" sz="2400" dirty="0"/>
              <a:t>The </a:t>
            </a:r>
            <a:r>
              <a:rPr lang="en-US" sz="2400" dirty="0" smtClean="0"/>
              <a:t>dialysis session </a:t>
            </a:r>
            <a:r>
              <a:rPr lang="en-US" sz="2400" dirty="0" smtClean="0">
                <a:solidFill>
                  <a:srgbClr val="FF0000"/>
                </a:solidFill>
              </a:rPr>
              <a:t>length</a:t>
            </a:r>
            <a:r>
              <a:rPr lang="en-US" sz="2400" dirty="0" smtClean="0"/>
              <a:t> </a:t>
            </a:r>
          </a:p>
          <a:p>
            <a:pPr lvl="1"/>
            <a:endParaRPr lang="en-US" sz="2400" dirty="0" smtClean="0"/>
          </a:p>
          <a:p>
            <a:pPr lvl="1"/>
            <a:r>
              <a:rPr lang="en-US" sz="2400" dirty="0" smtClean="0"/>
              <a:t>Together </a:t>
            </a:r>
            <a:r>
              <a:rPr lang="en-US" sz="2400" dirty="0"/>
              <a:t>with the </a:t>
            </a:r>
            <a:r>
              <a:rPr lang="en-US" sz="2400" dirty="0">
                <a:solidFill>
                  <a:srgbClr val="FF0000"/>
                </a:solidFill>
              </a:rPr>
              <a:t>blood</a:t>
            </a:r>
            <a:r>
              <a:rPr lang="en-US" sz="2400" dirty="0"/>
              <a:t> </a:t>
            </a:r>
            <a:r>
              <a:rPr lang="en-US" sz="2400" dirty="0">
                <a:solidFill>
                  <a:srgbClr val="FF0000"/>
                </a:solidFill>
              </a:rPr>
              <a:t>flow</a:t>
            </a:r>
            <a:r>
              <a:rPr lang="en-US" sz="2400" dirty="0"/>
              <a:t> </a:t>
            </a:r>
            <a:r>
              <a:rPr lang="en-US" sz="2400" dirty="0" smtClean="0">
                <a:solidFill>
                  <a:srgbClr val="FF0000"/>
                </a:solidFill>
              </a:rPr>
              <a:t>rate</a:t>
            </a:r>
          </a:p>
          <a:p>
            <a:pPr marL="800100" lvl="2" indent="0">
              <a:buNone/>
            </a:pPr>
            <a:r>
              <a:rPr lang="en-US" sz="2400" dirty="0" smtClean="0"/>
              <a:t> </a:t>
            </a:r>
            <a:r>
              <a:rPr lang="en-US" sz="2400" dirty="0"/>
              <a:t>is the </a:t>
            </a:r>
            <a:r>
              <a:rPr lang="en-US" sz="2400" dirty="0" smtClean="0"/>
              <a:t>most important </a:t>
            </a:r>
            <a:r>
              <a:rPr lang="en-US" sz="2400" dirty="0"/>
              <a:t>determinant of the amount of dialysis to be </a:t>
            </a:r>
            <a:r>
              <a:rPr lang="en-US" sz="2400" dirty="0" smtClean="0"/>
              <a:t>given (</a:t>
            </a:r>
            <a:r>
              <a:rPr lang="en-US" sz="2400" u="sng" dirty="0" smtClean="0"/>
              <a:t>dialyzer </a:t>
            </a:r>
            <a:r>
              <a:rPr lang="en-US" sz="2400" u="sng" dirty="0"/>
              <a:t>efficiency </a:t>
            </a:r>
            <a:r>
              <a:rPr lang="en-US" sz="2400" dirty="0"/>
              <a:t>is also a factor).</a:t>
            </a:r>
          </a:p>
        </p:txBody>
      </p:sp>
    </p:spTree>
    <p:extLst>
      <p:ext uri="{BB962C8B-B14F-4D97-AF65-F5344CB8AC3E}">
        <p14:creationId xmlns:p14="http://schemas.microsoft.com/office/powerpoint/2010/main" val="32175882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3709" y="624110"/>
            <a:ext cx="9190903" cy="636654"/>
          </a:xfrm>
        </p:spPr>
        <p:txBody>
          <a:bodyPr>
            <a:normAutofit/>
          </a:bodyPr>
          <a:lstStyle/>
          <a:p>
            <a:r>
              <a:rPr lang="en-US" sz="3200" b="1" i="1" dirty="0"/>
              <a:t>PERICARDIAL DISEASE.</a:t>
            </a:r>
            <a:endParaRPr lang="en-US" sz="3200" i="1" dirty="0"/>
          </a:p>
        </p:txBody>
      </p:sp>
      <p:sp>
        <p:nvSpPr>
          <p:cNvPr id="3" name="Content Placeholder 2"/>
          <p:cNvSpPr>
            <a:spLocks noGrp="1"/>
          </p:cNvSpPr>
          <p:nvPr>
            <p:ph idx="1"/>
          </p:nvPr>
        </p:nvSpPr>
        <p:spPr>
          <a:xfrm>
            <a:off x="2313709" y="1676400"/>
            <a:ext cx="9462654" cy="5417127"/>
          </a:xfrm>
        </p:spPr>
        <p:txBody>
          <a:bodyPr>
            <a:normAutofit/>
          </a:bodyPr>
          <a:lstStyle/>
          <a:p>
            <a:r>
              <a:rPr lang="en-US" sz="2400" dirty="0" smtClean="0"/>
              <a:t>Pericardial </a:t>
            </a:r>
            <a:r>
              <a:rPr lang="en-US" sz="2400" dirty="0"/>
              <a:t>disease most commonly </a:t>
            </a:r>
            <a:r>
              <a:rPr lang="en-US" sz="2400" dirty="0" smtClean="0"/>
              <a:t>manifests as </a:t>
            </a:r>
            <a:r>
              <a:rPr lang="en-US" sz="2400" b="1" i="1" dirty="0" smtClean="0">
                <a:solidFill>
                  <a:srgbClr val="FF0000"/>
                </a:solidFill>
              </a:rPr>
              <a:t>acute</a:t>
            </a:r>
            <a:r>
              <a:rPr lang="en-US" sz="2400" dirty="0" smtClean="0"/>
              <a:t> uremic </a:t>
            </a:r>
            <a:r>
              <a:rPr lang="en-US" sz="2400" dirty="0"/>
              <a:t>or dialysis-associated pericarditis </a:t>
            </a:r>
            <a:r>
              <a:rPr lang="en-US" sz="2400" dirty="0" smtClean="0"/>
              <a:t>although </a:t>
            </a:r>
            <a:r>
              <a:rPr lang="en-US" sz="2400" b="1" i="1" dirty="0" smtClean="0">
                <a:solidFill>
                  <a:srgbClr val="FF0000"/>
                </a:solidFill>
              </a:rPr>
              <a:t>chronic</a:t>
            </a:r>
            <a:r>
              <a:rPr lang="en-US" sz="2400" dirty="0" smtClean="0">
                <a:solidFill>
                  <a:srgbClr val="FF0000"/>
                </a:solidFill>
              </a:rPr>
              <a:t> </a:t>
            </a:r>
            <a:r>
              <a:rPr lang="en-US" sz="2400" dirty="0"/>
              <a:t>constrictive pericarditis may also be seen. </a:t>
            </a:r>
            <a:endParaRPr lang="en-US" sz="2400" dirty="0" smtClean="0"/>
          </a:p>
          <a:p>
            <a:pPr marL="0" indent="0">
              <a:buNone/>
            </a:pPr>
            <a:endParaRPr lang="en-US" sz="2400" dirty="0"/>
          </a:p>
          <a:p>
            <a:r>
              <a:rPr lang="en-US" sz="2400" dirty="0" smtClean="0"/>
              <a:t>Most estimates of </a:t>
            </a:r>
            <a:r>
              <a:rPr lang="en-US" sz="2400" dirty="0"/>
              <a:t>the clinical incidence of pericardial disease in </a:t>
            </a:r>
            <a:r>
              <a:rPr lang="en-US" sz="2400" dirty="0" smtClean="0"/>
              <a:t>prevalent dialysis </a:t>
            </a:r>
            <a:r>
              <a:rPr lang="en-US" sz="2400" dirty="0"/>
              <a:t>patients are &lt;</a:t>
            </a:r>
            <a:r>
              <a:rPr lang="en-US" sz="2400" dirty="0">
                <a:solidFill>
                  <a:srgbClr val="FF0000"/>
                </a:solidFill>
              </a:rPr>
              <a:t>20%.</a:t>
            </a:r>
          </a:p>
        </p:txBody>
      </p:sp>
    </p:spTree>
    <p:extLst>
      <p:ext uri="{BB962C8B-B14F-4D97-AF65-F5344CB8AC3E}">
        <p14:creationId xmlns:p14="http://schemas.microsoft.com/office/powerpoint/2010/main" val="21755645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1419" y="624110"/>
            <a:ext cx="9163194" cy="775199"/>
          </a:xfrm>
        </p:spPr>
        <p:txBody>
          <a:bodyPr/>
          <a:lstStyle/>
          <a:p>
            <a:r>
              <a:rPr lang="en-US" b="1" i="1" dirty="0"/>
              <a:t>A. Uremic </a:t>
            </a:r>
            <a:r>
              <a:rPr lang="en-US" b="1" i="1" dirty="0" smtClean="0"/>
              <a:t>pericarditis.</a:t>
            </a:r>
            <a:endParaRPr lang="en-US" b="1" i="1" dirty="0"/>
          </a:p>
        </p:txBody>
      </p:sp>
      <p:sp>
        <p:nvSpPr>
          <p:cNvPr id="3" name="Content Placeholder 2"/>
          <p:cNvSpPr>
            <a:spLocks noGrp="1"/>
          </p:cNvSpPr>
          <p:nvPr>
            <p:ph idx="1"/>
          </p:nvPr>
        </p:nvSpPr>
        <p:spPr>
          <a:xfrm>
            <a:off x="2064327" y="1648691"/>
            <a:ext cx="9316389" cy="5209309"/>
          </a:xfrm>
        </p:spPr>
        <p:txBody>
          <a:bodyPr>
            <a:normAutofit/>
          </a:bodyPr>
          <a:lstStyle/>
          <a:p>
            <a:r>
              <a:rPr lang="en-US" sz="2400" dirty="0" smtClean="0"/>
              <a:t>Uremic </a:t>
            </a:r>
            <a:r>
              <a:rPr lang="en-US" sz="2400" dirty="0"/>
              <a:t>pericarditis describes patients </a:t>
            </a:r>
            <a:r>
              <a:rPr lang="en-US" sz="2400" dirty="0" smtClean="0"/>
              <a:t>who develop </a:t>
            </a:r>
            <a:r>
              <a:rPr lang="en-US" sz="2400" dirty="0"/>
              <a:t>clinical manifestations of pericarditis </a:t>
            </a:r>
            <a:r>
              <a:rPr lang="en-US" sz="2400" b="1" dirty="0"/>
              <a:t>prior to </a:t>
            </a:r>
            <a:r>
              <a:rPr lang="en-US" sz="2400" b="1" dirty="0" smtClean="0"/>
              <a:t>or within </a:t>
            </a:r>
            <a:r>
              <a:rPr lang="en-US" sz="2400" b="1" dirty="0"/>
              <a:t>8 weeks of initiation of kidney replacement therapy.</a:t>
            </a:r>
          </a:p>
          <a:p>
            <a:pPr marL="0" indent="0">
              <a:buNone/>
            </a:pPr>
            <a:endParaRPr lang="en-US" sz="2400" dirty="0" smtClean="0"/>
          </a:p>
          <a:p>
            <a:pPr marL="0" indent="0">
              <a:buNone/>
            </a:pPr>
            <a:endParaRPr lang="en-US" sz="2400" dirty="0" smtClean="0"/>
          </a:p>
          <a:p>
            <a:r>
              <a:rPr lang="en-US" sz="2400" dirty="0" smtClean="0"/>
              <a:t>In </a:t>
            </a:r>
            <a:r>
              <a:rPr lang="en-US" sz="2400" dirty="0"/>
              <a:t>the current era, uremic pericarditis is </a:t>
            </a:r>
            <a:r>
              <a:rPr lang="en-US" sz="2400" dirty="0">
                <a:solidFill>
                  <a:srgbClr val="FF0000"/>
                </a:solidFill>
              </a:rPr>
              <a:t>rare</a:t>
            </a:r>
            <a:r>
              <a:rPr lang="en-US" sz="2400" dirty="0"/>
              <a:t>, but remains </a:t>
            </a:r>
            <a:r>
              <a:rPr lang="en-US" sz="2400" dirty="0" smtClean="0"/>
              <a:t>an indication </a:t>
            </a:r>
            <a:r>
              <a:rPr lang="en-US" sz="2400" dirty="0"/>
              <a:t>for and responds extremely well to initiation of </a:t>
            </a:r>
            <a:r>
              <a:rPr lang="en-US" sz="2400" dirty="0" smtClean="0"/>
              <a:t>kidney replacement </a:t>
            </a:r>
            <a:r>
              <a:rPr lang="en-US" sz="2400" dirty="0"/>
              <a:t>therapy.</a:t>
            </a:r>
          </a:p>
        </p:txBody>
      </p:sp>
    </p:spTree>
    <p:extLst>
      <p:ext uri="{BB962C8B-B14F-4D97-AF65-F5344CB8AC3E}">
        <p14:creationId xmlns:p14="http://schemas.microsoft.com/office/powerpoint/2010/main" val="322460766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9745" y="624110"/>
            <a:ext cx="9384867" cy="775199"/>
          </a:xfrm>
        </p:spPr>
        <p:txBody>
          <a:bodyPr/>
          <a:lstStyle/>
          <a:p>
            <a:r>
              <a:rPr lang="en-US" b="1" i="1" dirty="0"/>
              <a:t>B. Dialysis-associated </a:t>
            </a:r>
            <a:r>
              <a:rPr lang="en-US" b="1" i="1" dirty="0" smtClean="0"/>
              <a:t>pericarditis.</a:t>
            </a:r>
            <a:endParaRPr lang="en-US" b="1" i="1" dirty="0"/>
          </a:p>
        </p:txBody>
      </p:sp>
      <p:sp>
        <p:nvSpPr>
          <p:cNvPr id="3" name="Content Placeholder 2"/>
          <p:cNvSpPr>
            <a:spLocks noGrp="1"/>
          </p:cNvSpPr>
          <p:nvPr>
            <p:ph idx="1"/>
          </p:nvPr>
        </p:nvSpPr>
        <p:spPr>
          <a:xfrm>
            <a:off x="2119745" y="2008909"/>
            <a:ext cx="9504219" cy="4849091"/>
          </a:xfrm>
        </p:spPr>
        <p:txBody>
          <a:bodyPr>
            <a:normAutofit/>
          </a:bodyPr>
          <a:lstStyle/>
          <a:p>
            <a:r>
              <a:rPr lang="en-US" sz="2300" dirty="0" smtClean="0"/>
              <a:t>Dialysis-associated </a:t>
            </a:r>
            <a:r>
              <a:rPr lang="en-US" sz="2300" dirty="0"/>
              <a:t>pericarditis is </a:t>
            </a:r>
            <a:r>
              <a:rPr lang="en-US" sz="2300" dirty="0" smtClean="0"/>
              <a:t>a syndrome </a:t>
            </a:r>
            <a:r>
              <a:rPr lang="en-US" sz="2300" dirty="0"/>
              <a:t>that occurs after a patient is stabilized on dialysis </a:t>
            </a:r>
            <a:r>
              <a:rPr lang="en-US" sz="2300" dirty="0" smtClean="0"/>
              <a:t>and is </a:t>
            </a:r>
            <a:r>
              <a:rPr lang="en-US" sz="2300" dirty="0"/>
              <a:t>more </a:t>
            </a:r>
            <a:r>
              <a:rPr lang="en-US" sz="2300" b="1" dirty="0"/>
              <a:t>common</a:t>
            </a:r>
            <a:r>
              <a:rPr lang="en-US" sz="2300" dirty="0"/>
              <a:t> than uremic pericarditis. </a:t>
            </a:r>
            <a:endParaRPr lang="en-US" sz="2300" dirty="0" smtClean="0"/>
          </a:p>
          <a:p>
            <a:endParaRPr lang="en-US" sz="2300" dirty="0"/>
          </a:p>
          <a:p>
            <a:r>
              <a:rPr lang="en-US" sz="2300" dirty="0" smtClean="0"/>
              <a:t>The </a:t>
            </a:r>
            <a:r>
              <a:rPr lang="en-US" sz="2300" dirty="0"/>
              <a:t>etiology of </a:t>
            </a:r>
            <a:r>
              <a:rPr lang="en-US" sz="2300" dirty="0" smtClean="0"/>
              <a:t>dialysis pericarditis </a:t>
            </a:r>
            <a:r>
              <a:rPr lang="en-US" sz="2300" dirty="0"/>
              <a:t>remains unknown, but may be at least in </a:t>
            </a:r>
            <a:r>
              <a:rPr lang="en-US" sz="2300" dirty="0" smtClean="0"/>
              <a:t>part dependent </a:t>
            </a:r>
            <a:r>
              <a:rPr lang="en-US" sz="2300" dirty="0"/>
              <a:t>on </a:t>
            </a:r>
            <a:r>
              <a:rPr lang="en-US" sz="2300" b="1" i="1" dirty="0">
                <a:solidFill>
                  <a:srgbClr val="FF0000"/>
                </a:solidFill>
              </a:rPr>
              <a:t>inadequate</a:t>
            </a:r>
            <a:r>
              <a:rPr lang="en-US" sz="2300" dirty="0">
                <a:solidFill>
                  <a:srgbClr val="FF0000"/>
                </a:solidFill>
              </a:rPr>
              <a:t> </a:t>
            </a:r>
            <a:r>
              <a:rPr lang="en-US" sz="2300" b="1" i="1" dirty="0">
                <a:solidFill>
                  <a:srgbClr val="FF0000"/>
                </a:solidFill>
              </a:rPr>
              <a:t>dialysis</a:t>
            </a:r>
            <a:r>
              <a:rPr lang="en-US" sz="2300" dirty="0">
                <a:solidFill>
                  <a:srgbClr val="FF0000"/>
                </a:solidFill>
              </a:rPr>
              <a:t> </a:t>
            </a:r>
            <a:r>
              <a:rPr lang="en-US" sz="2300" dirty="0"/>
              <a:t>and </a:t>
            </a:r>
            <a:r>
              <a:rPr lang="en-US" sz="2300" b="1" i="1" dirty="0">
                <a:solidFill>
                  <a:srgbClr val="FF0000"/>
                </a:solidFill>
              </a:rPr>
              <a:t>volume</a:t>
            </a:r>
            <a:r>
              <a:rPr lang="en-US" sz="2300" dirty="0">
                <a:solidFill>
                  <a:srgbClr val="FF0000"/>
                </a:solidFill>
              </a:rPr>
              <a:t> </a:t>
            </a:r>
            <a:r>
              <a:rPr lang="en-US" sz="2300" b="1" i="1" dirty="0">
                <a:solidFill>
                  <a:srgbClr val="FF0000"/>
                </a:solidFill>
              </a:rPr>
              <a:t>overload</a:t>
            </a:r>
            <a:r>
              <a:rPr lang="en-US" sz="2300" dirty="0"/>
              <a:t>. </a:t>
            </a:r>
            <a:endParaRPr lang="en-US" sz="2300" dirty="0" smtClean="0"/>
          </a:p>
          <a:p>
            <a:pPr marL="0" indent="0">
              <a:buNone/>
            </a:pPr>
            <a:endParaRPr lang="en-US" sz="2300" dirty="0"/>
          </a:p>
          <a:p>
            <a:r>
              <a:rPr lang="en-US" sz="2300" dirty="0" smtClean="0"/>
              <a:t>However, other </a:t>
            </a:r>
            <a:r>
              <a:rPr lang="en-US" sz="2300" dirty="0"/>
              <a:t>causative factors are likely present, given that </a:t>
            </a:r>
            <a:r>
              <a:rPr lang="en-US" sz="2300" dirty="0" smtClean="0"/>
              <a:t>intensification of </a:t>
            </a:r>
            <a:r>
              <a:rPr lang="en-US" sz="2300" dirty="0"/>
              <a:t>dialysis frequently does not result in resolution.</a:t>
            </a:r>
          </a:p>
        </p:txBody>
      </p:sp>
    </p:spTree>
    <p:extLst>
      <p:ext uri="{BB962C8B-B14F-4D97-AF65-F5344CB8AC3E}">
        <p14:creationId xmlns:p14="http://schemas.microsoft.com/office/powerpoint/2010/main" val="20808533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1309" y="624110"/>
            <a:ext cx="9343303" cy="678217"/>
          </a:xfrm>
        </p:spPr>
        <p:txBody>
          <a:bodyPr/>
          <a:lstStyle/>
          <a:p>
            <a:r>
              <a:rPr lang="en-US" b="1" i="1" dirty="0"/>
              <a:t>1. Clinical manifestations and diagnosis.</a:t>
            </a:r>
          </a:p>
        </p:txBody>
      </p:sp>
      <p:sp>
        <p:nvSpPr>
          <p:cNvPr id="3" name="Content Placeholder 2"/>
          <p:cNvSpPr>
            <a:spLocks noGrp="1"/>
          </p:cNvSpPr>
          <p:nvPr>
            <p:ph idx="1"/>
          </p:nvPr>
        </p:nvSpPr>
        <p:spPr>
          <a:xfrm>
            <a:off x="2008909" y="1551708"/>
            <a:ext cx="9850582" cy="5306291"/>
          </a:xfrm>
        </p:spPr>
        <p:txBody>
          <a:bodyPr>
            <a:noAutofit/>
          </a:bodyPr>
          <a:lstStyle/>
          <a:p>
            <a:r>
              <a:rPr lang="en-US" sz="2200" dirty="0" smtClean="0"/>
              <a:t>The </a:t>
            </a:r>
            <a:r>
              <a:rPr lang="en-US" sz="2200" dirty="0"/>
              <a:t>most common </a:t>
            </a:r>
            <a:r>
              <a:rPr lang="en-US" sz="2200" dirty="0" smtClean="0"/>
              <a:t>symptom of </a:t>
            </a:r>
            <a:r>
              <a:rPr lang="en-US" sz="2200" dirty="0"/>
              <a:t>pericarditis is </a:t>
            </a:r>
            <a:r>
              <a:rPr lang="en-US" sz="2200" b="1" dirty="0">
                <a:solidFill>
                  <a:srgbClr val="FF0000"/>
                </a:solidFill>
              </a:rPr>
              <a:t>chest</a:t>
            </a:r>
            <a:r>
              <a:rPr lang="en-US" sz="2200" dirty="0">
                <a:solidFill>
                  <a:srgbClr val="FF0000"/>
                </a:solidFill>
              </a:rPr>
              <a:t> </a:t>
            </a:r>
            <a:r>
              <a:rPr lang="en-US" sz="2200" b="1" dirty="0">
                <a:solidFill>
                  <a:srgbClr val="FF0000"/>
                </a:solidFill>
              </a:rPr>
              <a:t>pain</a:t>
            </a:r>
            <a:r>
              <a:rPr lang="en-US" sz="2200" dirty="0"/>
              <a:t>, generally </a:t>
            </a:r>
            <a:r>
              <a:rPr lang="en-US" sz="2200" b="1" dirty="0" err="1"/>
              <a:t>pleuritic</a:t>
            </a:r>
            <a:r>
              <a:rPr lang="en-US" sz="2200" dirty="0"/>
              <a:t> </a:t>
            </a:r>
            <a:r>
              <a:rPr lang="en-US" sz="2200" dirty="0" smtClean="0"/>
              <a:t>in nature </a:t>
            </a:r>
            <a:r>
              <a:rPr lang="en-US" sz="2200" dirty="0"/>
              <a:t>exacerbated by reclining and reduced with </a:t>
            </a:r>
            <a:r>
              <a:rPr lang="en-US" sz="2200" dirty="0" smtClean="0"/>
              <a:t>leaning forward.</a:t>
            </a:r>
          </a:p>
          <a:p>
            <a:endParaRPr lang="en-US" sz="2200" dirty="0" smtClean="0"/>
          </a:p>
          <a:p>
            <a:r>
              <a:rPr lang="en-US" sz="2200" dirty="0" smtClean="0"/>
              <a:t>Pericarditis </a:t>
            </a:r>
            <a:r>
              <a:rPr lang="en-US" sz="2200" dirty="0"/>
              <a:t>may be accompanied by </a:t>
            </a:r>
            <a:r>
              <a:rPr lang="en-US" sz="2200" dirty="0" smtClean="0"/>
              <a:t>nonspecific symptoms</a:t>
            </a:r>
            <a:r>
              <a:rPr lang="en-US" sz="2200" dirty="0"/>
              <a:t>, </a:t>
            </a:r>
            <a:r>
              <a:rPr lang="en-US" sz="2200" dirty="0" smtClean="0"/>
              <a:t>including:</a:t>
            </a:r>
          </a:p>
          <a:p>
            <a:pPr lvl="2">
              <a:buFont typeface="Wingdings" panose="05000000000000000000" pitchFamily="2" charset="2"/>
              <a:buChar char="Ø"/>
            </a:pPr>
            <a:r>
              <a:rPr lang="en-US" sz="2000" dirty="0" smtClean="0"/>
              <a:t> </a:t>
            </a:r>
            <a:r>
              <a:rPr lang="en-US" sz="2000" dirty="0"/>
              <a:t>fever, </a:t>
            </a:r>
            <a:endParaRPr lang="en-US" sz="2000" dirty="0" smtClean="0"/>
          </a:p>
          <a:p>
            <a:pPr lvl="2">
              <a:buFont typeface="Wingdings" panose="05000000000000000000" pitchFamily="2" charset="2"/>
              <a:buChar char="Ø"/>
            </a:pPr>
            <a:r>
              <a:rPr lang="en-US" sz="2000" dirty="0" smtClean="0"/>
              <a:t>chills</a:t>
            </a:r>
            <a:r>
              <a:rPr lang="en-US" sz="2000" dirty="0"/>
              <a:t>, </a:t>
            </a:r>
            <a:endParaRPr lang="en-US" sz="2000" dirty="0" smtClean="0"/>
          </a:p>
          <a:p>
            <a:pPr lvl="2">
              <a:buFont typeface="Wingdings" panose="05000000000000000000" pitchFamily="2" charset="2"/>
              <a:buChar char="Ø"/>
            </a:pPr>
            <a:r>
              <a:rPr lang="en-US" sz="2000" dirty="0" smtClean="0"/>
              <a:t>malaise</a:t>
            </a:r>
            <a:r>
              <a:rPr lang="en-US" sz="2000" dirty="0"/>
              <a:t>, </a:t>
            </a:r>
            <a:endParaRPr lang="en-US" sz="2000" dirty="0" smtClean="0"/>
          </a:p>
          <a:p>
            <a:pPr lvl="2">
              <a:buFont typeface="Wingdings" panose="05000000000000000000" pitchFamily="2" charset="2"/>
              <a:buChar char="Ø"/>
            </a:pPr>
            <a:r>
              <a:rPr lang="en-US" sz="2000" dirty="0" smtClean="0"/>
              <a:t>dyspnea</a:t>
            </a:r>
            <a:r>
              <a:rPr lang="en-US" sz="2000" dirty="0"/>
              <a:t>, </a:t>
            </a:r>
            <a:endParaRPr lang="en-US" sz="2000" dirty="0" smtClean="0"/>
          </a:p>
          <a:p>
            <a:pPr lvl="2">
              <a:buFont typeface="Wingdings" panose="05000000000000000000" pitchFamily="2" charset="2"/>
              <a:buChar char="Ø"/>
            </a:pPr>
            <a:r>
              <a:rPr lang="en-US" sz="2000" dirty="0" smtClean="0"/>
              <a:t>and cough</a:t>
            </a:r>
            <a:r>
              <a:rPr lang="en-US" sz="2000" dirty="0"/>
              <a:t>, </a:t>
            </a:r>
            <a:endParaRPr lang="en-US" sz="2000" dirty="0" smtClean="0"/>
          </a:p>
          <a:p>
            <a:pPr lvl="2">
              <a:buFont typeface="Wingdings" panose="05000000000000000000" pitchFamily="2" charset="2"/>
              <a:buChar char="Ø"/>
            </a:pPr>
            <a:r>
              <a:rPr lang="en-US" sz="2000" dirty="0" smtClean="0"/>
              <a:t>with </a:t>
            </a:r>
            <a:r>
              <a:rPr lang="en-US" sz="2000" dirty="0"/>
              <a:t>respiratory symptoms potentially </a:t>
            </a:r>
            <a:r>
              <a:rPr lang="en-US" sz="2000" dirty="0" smtClean="0"/>
              <a:t>reflecting a </a:t>
            </a:r>
            <a:r>
              <a:rPr lang="en-US" sz="2000" dirty="0"/>
              <a:t>pericardial effusion. </a:t>
            </a:r>
            <a:endParaRPr lang="en-US" sz="2000" dirty="0" smtClean="0"/>
          </a:p>
          <a:p>
            <a:endParaRPr lang="en-US" sz="2200" dirty="0"/>
          </a:p>
          <a:p>
            <a:endParaRPr lang="en-US" sz="2200" dirty="0"/>
          </a:p>
        </p:txBody>
      </p:sp>
    </p:spTree>
    <p:extLst>
      <p:ext uri="{BB962C8B-B14F-4D97-AF65-F5344CB8AC3E}">
        <p14:creationId xmlns:p14="http://schemas.microsoft.com/office/powerpoint/2010/main" val="1403848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4436" y="734291"/>
            <a:ext cx="9407237" cy="6123709"/>
          </a:xfrm>
        </p:spPr>
        <p:txBody>
          <a:bodyPr>
            <a:normAutofit/>
          </a:bodyPr>
          <a:lstStyle/>
          <a:p>
            <a:r>
              <a:rPr lang="en-US" sz="2400" dirty="0"/>
              <a:t>Physical examination may reveal a </a:t>
            </a:r>
            <a:r>
              <a:rPr lang="en-US" sz="2400" b="1" i="1" dirty="0">
                <a:solidFill>
                  <a:srgbClr val="FF0000"/>
                </a:solidFill>
              </a:rPr>
              <a:t>pericardial friction rub</a:t>
            </a:r>
            <a:r>
              <a:rPr lang="en-US" sz="2400" dirty="0"/>
              <a:t>. </a:t>
            </a:r>
          </a:p>
          <a:p>
            <a:endParaRPr lang="en-US" sz="2400" dirty="0" smtClean="0"/>
          </a:p>
          <a:p>
            <a:r>
              <a:rPr lang="en-US" sz="2400" dirty="0" smtClean="0"/>
              <a:t>When </a:t>
            </a:r>
            <a:r>
              <a:rPr lang="en-US" sz="2400" dirty="0" err="1"/>
              <a:t>hemodynamically</a:t>
            </a:r>
            <a:r>
              <a:rPr lang="en-US" sz="2400" dirty="0"/>
              <a:t> significant, pericardial disease accompanied by an effusion may be characterized </a:t>
            </a:r>
            <a:r>
              <a:rPr lang="en-US" sz="2400" dirty="0" smtClean="0"/>
              <a:t>by:</a:t>
            </a:r>
          </a:p>
          <a:p>
            <a:pPr lvl="1">
              <a:buFont typeface="Wingdings" panose="05000000000000000000" pitchFamily="2" charset="2"/>
              <a:buChar char="Ø"/>
            </a:pPr>
            <a:endParaRPr lang="en-US" sz="2400" dirty="0" smtClean="0"/>
          </a:p>
          <a:p>
            <a:pPr lvl="1">
              <a:buFont typeface="Wingdings" panose="05000000000000000000" pitchFamily="2" charset="2"/>
              <a:buChar char="Ø"/>
            </a:pPr>
            <a:r>
              <a:rPr lang="en-US" sz="2400" dirty="0" smtClean="0"/>
              <a:t> </a:t>
            </a:r>
            <a:r>
              <a:rPr lang="en-US" sz="2400" b="1" i="1" dirty="0"/>
              <a:t>hypotension</a:t>
            </a:r>
            <a:r>
              <a:rPr lang="en-US" sz="2400" dirty="0"/>
              <a:t>, </a:t>
            </a:r>
            <a:endParaRPr lang="en-US" sz="2400" dirty="0" smtClean="0"/>
          </a:p>
          <a:p>
            <a:pPr marL="457200" lvl="1" indent="0">
              <a:buNone/>
            </a:pPr>
            <a:r>
              <a:rPr lang="en-US" sz="2400" u="sng" dirty="0" smtClean="0"/>
              <a:t>particularly </a:t>
            </a:r>
            <a:r>
              <a:rPr lang="en-US" sz="2400" u="sng" dirty="0"/>
              <a:t>during hemodialysis</a:t>
            </a:r>
            <a:r>
              <a:rPr lang="en-US" sz="2400" u="sng" dirty="0" smtClean="0"/>
              <a:t>.</a:t>
            </a:r>
          </a:p>
          <a:p>
            <a:pPr marL="0" indent="0">
              <a:buNone/>
            </a:pPr>
            <a:endParaRPr lang="en-US" sz="2400" dirty="0"/>
          </a:p>
          <a:p>
            <a:pPr marL="914400" lvl="2" indent="0">
              <a:buNone/>
            </a:pPr>
            <a:endParaRPr lang="en-US" sz="2400" dirty="0" smtClean="0"/>
          </a:p>
          <a:p>
            <a:pPr lvl="2">
              <a:buFont typeface="Wingdings" panose="05000000000000000000" pitchFamily="2" charset="2"/>
              <a:buChar char="v"/>
            </a:pPr>
            <a:r>
              <a:rPr lang="es-ES" sz="2400" dirty="0" err="1" smtClean="0"/>
              <a:t>Jugular</a:t>
            </a:r>
            <a:r>
              <a:rPr lang="es-ES" sz="2400" dirty="0" smtClean="0"/>
              <a:t> </a:t>
            </a:r>
            <a:r>
              <a:rPr lang="es-ES" sz="2400" dirty="0" err="1"/>
              <a:t>venous</a:t>
            </a:r>
            <a:r>
              <a:rPr lang="es-ES" sz="2400" dirty="0"/>
              <a:t> </a:t>
            </a:r>
            <a:r>
              <a:rPr lang="es-ES" sz="2400" dirty="0" err="1"/>
              <a:t>distension</a:t>
            </a:r>
            <a:r>
              <a:rPr lang="es-ES" sz="2400" dirty="0" smtClean="0"/>
              <a:t>,</a:t>
            </a:r>
          </a:p>
          <a:p>
            <a:pPr lvl="2">
              <a:buFont typeface="Wingdings" panose="05000000000000000000" pitchFamily="2" charset="2"/>
              <a:buChar char="v"/>
            </a:pPr>
            <a:r>
              <a:rPr lang="es-ES" sz="2400" dirty="0" smtClean="0"/>
              <a:t> </a:t>
            </a:r>
            <a:r>
              <a:rPr lang="es-ES" sz="2400" dirty="0" err="1"/>
              <a:t>elevated</a:t>
            </a:r>
            <a:r>
              <a:rPr lang="es-ES" sz="2400" dirty="0"/>
              <a:t> </a:t>
            </a:r>
            <a:r>
              <a:rPr lang="es-ES" sz="2400" dirty="0" err="1"/>
              <a:t>pulsus</a:t>
            </a:r>
            <a:r>
              <a:rPr lang="es-ES" sz="2400" dirty="0"/>
              <a:t> </a:t>
            </a:r>
            <a:r>
              <a:rPr lang="es-ES" sz="2400" dirty="0" err="1"/>
              <a:t>paradoxus</a:t>
            </a:r>
            <a:r>
              <a:rPr lang="es-ES" sz="2400" dirty="0"/>
              <a:t>, </a:t>
            </a:r>
            <a:endParaRPr lang="es-ES" sz="2400" dirty="0" smtClean="0"/>
          </a:p>
          <a:p>
            <a:pPr lvl="2">
              <a:buFont typeface="Wingdings" panose="05000000000000000000" pitchFamily="2" charset="2"/>
              <a:buChar char="v"/>
            </a:pPr>
            <a:r>
              <a:rPr lang="en-US" sz="2400" dirty="0" smtClean="0"/>
              <a:t>and </a:t>
            </a:r>
            <a:r>
              <a:rPr lang="en-US" sz="2400" dirty="0"/>
              <a:t>distant heart sounds may also be present.</a:t>
            </a:r>
          </a:p>
        </p:txBody>
      </p:sp>
    </p:spTree>
    <p:extLst>
      <p:ext uri="{BB962C8B-B14F-4D97-AF65-F5344CB8AC3E}">
        <p14:creationId xmlns:p14="http://schemas.microsoft.com/office/powerpoint/2010/main" val="38081876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5892" y="942109"/>
            <a:ext cx="9351818" cy="5915891"/>
          </a:xfrm>
        </p:spPr>
        <p:txBody>
          <a:bodyPr>
            <a:normAutofit/>
          </a:bodyPr>
          <a:lstStyle/>
          <a:p>
            <a:r>
              <a:rPr lang="en-US" sz="2200" dirty="0" smtClean="0"/>
              <a:t>Chest radiograph </a:t>
            </a:r>
            <a:r>
              <a:rPr lang="en-US" sz="2200" dirty="0"/>
              <a:t>may reveal </a:t>
            </a:r>
            <a:r>
              <a:rPr lang="en-US" sz="2200" b="1" dirty="0"/>
              <a:t>an enlarged cardiac silhouette </a:t>
            </a:r>
            <a:r>
              <a:rPr lang="en-US" sz="2200" dirty="0" smtClean="0"/>
              <a:t>that may </a:t>
            </a:r>
            <a:r>
              <a:rPr lang="en-US" sz="2200" dirty="0"/>
              <a:t>be difficult to distinguish from </a:t>
            </a:r>
            <a:r>
              <a:rPr lang="en-US" sz="2200" u="sng" dirty="0" smtClean="0"/>
              <a:t>LVH</a:t>
            </a:r>
            <a:r>
              <a:rPr lang="en-US" sz="2200" dirty="0" smtClean="0"/>
              <a:t>.</a:t>
            </a:r>
          </a:p>
          <a:p>
            <a:endParaRPr lang="en-US" sz="2200" dirty="0"/>
          </a:p>
          <a:p>
            <a:endParaRPr lang="en-US" sz="2200" dirty="0" smtClean="0"/>
          </a:p>
          <a:p>
            <a:r>
              <a:rPr lang="en-US" sz="2200" dirty="0" smtClean="0"/>
              <a:t>Dialysis- related</a:t>
            </a:r>
            <a:r>
              <a:rPr lang="en-US" sz="2200" dirty="0"/>
              <a:t> </a:t>
            </a:r>
            <a:r>
              <a:rPr lang="en-US" sz="2200" dirty="0" smtClean="0"/>
              <a:t>pericarditis </a:t>
            </a:r>
            <a:r>
              <a:rPr lang="en-US" sz="2200" dirty="0"/>
              <a:t>often does not manifest with the </a:t>
            </a:r>
            <a:r>
              <a:rPr lang="en-US" sz="2200" dirty="0" smtClean="0"/>
              <a:t>classical electrocardiogram </a:t>
            </a:r>
            <a:r>
              <a:rPr lang="en-US" sz="2200" dirty="0"/>
              <a:t>finding of diffuse ST segment </a:t>
            </a:r>
            <a:r>
              <a:rPr lang="en-US" sz="2200" dirty="0" smtClean="0"/>
              <a:t>elevation because </a:t>
            </a:r>
            <a:r>
              <a:rPr lang="en-US" sz="2200" dirty="0"/>
              <a:t>there may only be </a:t>
            </a:r>
            <a:r>
              <a:rPr lang="en-US" sz="2200" dirty="0">
                <a:solidFill>
                  <a:srgbClr val="FF0000"/>
                </a:solidFill>
              </a:rPr>
              <a:t>minimal inflammation </a:t>
            </a:r>
            <a:r>
              <a:rPr lang="en-US" sz="2200" dirty="0"/>
              <a:t>of </a:t>
            </a:r>
            <a:r>
              <a:rPr lang="en-US" sz="2200" dirty="0" smtClean="0"/>
              <a:t>the </a:t>
            </a:r>
            <a:r>
              <a:rPr lang="en-US" sz="2200" dirty="0" err="1" smtClean="0"/>
              <a:t>epicardium</a:t>
            </a:r>
            <a:r>
              <a:rPr lang="en-US" sz="2200" dirty="0"/>
              <a:t>. </a:t>
            </a:r>
            <a:endParaRPr lang="en-US" sz="2200" dirty="0" smtClean="0"/>
          </a:p>
          <a:p>
            <a:endParaRPr lang="en-US" sz="2200" dirty="0"/>
          </a:p>
          <a:p>
            <a:r>
              <a:rPr lang="en-US" sz="2200" b="1" i="1" dirty="0" smtClean="0"/>
              <a:t>Echocardiography</a:t>
            </a:r>
            <a:r>
              <a:rPr lang="en-US" sz="2200" dirty="0" smtClean="0"/>
              <a:t> </a:t>
            </a:r>
            <a:r>
              <a:rPr lang="en-US" sz="2200" dirty="0"/>
              <a:t>is useful in identifying </a:t>
            </a:r>
            <a:r>
              <a:rPr lang="en-US" sz="2200" dirty="0" smtClean="0"/>
              <a:t>pericardial effusions</a:t>
            </a:r>
            <a:r>
              <a:rPr lang="en-US" sz="2200" dirty="0"/>
              <a:t>, but effusions may be </a:t>
            </a:r>
            <a:r>
              <a:rPr lang="en-US" sz="2200" u="sng" dirty="0"/>
              <a:t>absent</a:t>
            </a:r>
            <a:r>
              <a:rPr lang="en-US" sz="2200" dirty="0"/>
              <a:t> in </a:t>
            </a:r>
            <a:r>
              <a:rPr lang="en-US" sz="2200" dirty="0" smtClean="0"/>
              <a:t>patients who </a:t>
            </a:r>
            <a:r>
              <a:rPr lang="en-US" sz="2200" dirty="0"/>
              <a:t>have adhesive, </a:t>
            </a:r>
            <a:r>
              <a:rPr lang="en-US" sz="2200" dirty="0" err="1"/>
              <a:t>noneffusive</a:t>
            </a:r>
            <a:r>
              <a:rPr lang="en-US" sz="2200" dirty="0"/>
              <a:t> pericarditis.</a:t>
            </a:r>
          </a:p>
        </p:txBody>
      </p:sp>
    </p:spTree>
    <p:extLst>
      <p:ext uri="{BB962C8B-B14F-4D97-AF65-F5344CB8AC3E}">
        <p14:creationId xmlns:p14="http://schemas.microsoft.com/office/powerpoint/2010/main" val="31879429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4327" y="624110"/>
            <a:ext cx="9440285" cy="733635"/>
          </a:xfrm>
        </p:spPr>
        <p:txBody>
          <a:bodyPr>
            <a:normAutofit fontScale="90000"/>
          </a:bodyPr>
          <a:lstStyle/>
          <a:p>
            <a:r>
              <a:rPr lang="en-US" b="1" i="1" dirty="0"/>
              <a:t>2. Treatment</a:t>
            </a:r>
            <a:br>
              <a:rPr lang="en-US" b="1" i="1" dirty="0"/>
            </a:br>
            <a:endParaRPr lang="en-US" b="1" i="1" dirty="0"/>
          </a:p>
        </p:txBody>
      </p:sp>
      <p:sp>
        <p:nvSpPr>
          <p:cNvPr id="3" name="Content Placeholder 2"/>
          <p:cNvSpPr>
            <a:spLocks noGrp="1"/>
          </p:cNvSpPr>
          <p:nvPr>
            <p:ph idx="1"/>
          </p:nvPr>
        </p:nvSpPr>
        <p:spPr>
          <a:xfrm>
            <a:off x="2161309" y="1508760"/>
            <a:ext cx="9504218" cy="5349240"/>
          </a:xfrm>
        </p:spPr>
        <p:txBody>
          <a:bodyPr/>
          <a:lstStyle/>
          <a:p>
            <a:pPr marL="0" indent="0">
              <a:buNone/>
            </a:pPr>
            <a:r>
              <a:rPr lang="en-US" sz="2400" b="1" i="1" dirty="0" smtClean="0"/>
              <a:t>a</a:t>
            </a:r>
            <a:r>
              <a:rPr lang="en-US" sz="2400" b="1" i="1" dirty="0"/>
              <a:t>. Monitoring</a:t>
            </a:r>
            <a:r>
              <a:rPr lang="en-US" sz="2400" b="1" i="1" dirty="0" smtClean="0"/>
              <a:t>.</a:t>
            </a:r>
          </a:p>
          <a:p>
            <a:pPr marL="0" indent="0">
              <a:buNone/>
            </a:pPr>
            <a:r>
              <a:rPr lang="en-US" sz="2200" b="1" dirty="0" smtClean="0"/>
              <a:t> </a:t>
            </a:r>
          </a:p>
          <a:p>
            <a:r>
              <a:rPr lang="en-US" sz="2400" b="1" u="sng" dirty="0" smtClean="0"/>
              <a:t>Small</a:t>
            </a:r>
            <a:r>
              <a:rPr lang="en-US" sz="2400" dirty="0" smtClean="0"/>
              <a:t> </a:t>
            </a:r>
            <a:r>
              <a:rPr lang="en-US" sz="2400" dirty="0"/>
              <a:t>(&lt;100 mL), asymptomatic </a:t>
            </a:r>
            <a:r>
              <a:rPr lang="en-US" sz="2400" dirty="0" smtClean="0"/>
              <a:t>pericardial effusions </a:t>
            </a:r>
            <a:r>
              <a:rPr lang="en-US" sz="2400" dirty="0"/>
              <a:t>are fairly common in dialysis patients </a:t>
            </a:r>
            <a:r>
              <a:rPr lang="en-US" sz="2400" dirty="0" smtClean="0"/>
              <a:t>and require </a:t>
            </a:r>
            <a:r>
              <a:rPr lang="en-US" sz="2400" dirty="0">
                <a:solidFill>
                  <a:srgbClr val="FF0000"/>
                </a:solidFill>
              </a:rPr>
              <a:t>no </a:t>
            </a:r>
            <a:r>
              <a:rPr lang="en-US" sz="2400" dirty="0"/>
              <a:t>acute intervention. </a:t>
            </a:r>
            <a:endParaRPr lang="en-US" sz="2400" dirty="0" smtClean="0"/>
          </a:p>
          <a:p>
            <a:endParaRPr lang="en-US" sz="2400" dirty="0"/>
          </a:p>
          <a:p>
            <a:r>
              <a:rPr lang="en-US" sz="2400" b="1" u="sng" dirty="0" smtClean="0"/>
              <a:t>Larger</a:t>
            </a:r>
            <a:r>
              <a:rPr lang="en-US" sz="2400" dirty="0" smtClean="0"/>
              <a:t> </a:t>
            </a:r>
            <a:r>
              <a:rPr lang="en-US" sz="2400" dirty="0"/>
              <a:t>effusions </a:t>
            </a:r>
            <a:r>
              <a:rPr lang="en-US" sz="2400" dirty="0" smtClean="0"/>
              <a:t>present a </a:t>
            </a:r>
            <a:r>
              <a:rPr lang="en-US" sz="2400" dirty="0"/>
              <a:t>risk for </a:t>
            </a:r>
            <a:r>
              <a:rPr lang="en-US" sz="2400" dirty="0" err="1"/>
              <a:t>tamponade</a:t>
            </a:r>
            <a:r>
              <a:rPr lang="en-US" sz="2400" dirty="0"/>
              <a:t> and need to be monitored </a:t>
            </a:r>
            <a:r>
              <a:rPr lang="en-US" sz="2400" dirty="0" smtClean="0"/>
              <a:t>closely using </a:t>
            </a:r>
            <a:r>
              <a:rPr lang="en-US" sz="2400" dirty="0">
                <a:solidFill>
                  <a:srgbClr val="FF0000"/>
                </a:solidFill>
              </a:rPr>
              <a:t>serial</a:t>
            </a:r>
            <a:r>
              <a:rPr lang="en-US" sz="2400" dirty="0"/>
              <a:t> </a:t>
            </a:r>
            <a:r>
              <a:rPr lang="en-US" sz="2400" dirty="0">
                <a:solidFill>
                  <a:srgbClr val="FF0000"/>
                </a:solidFill>
              </a:rPr>
              <a:t>echocardiograms</a:t>
            </a:r>
            <a:r>
              <a:rPr lang="en-US" sz="2400" dirty="0"/>
              <a:t>. </a:t>
            </a:r>
            <a:endParaRPr lang="en-US" sz="2400" dirty="0" smtClean="0"/>
          </a:p>
          <a:p>
            <a:pPr marL="0" indent="0">
              <a:buNone/>
            </a:pPr>
            <a:endParaRPr lang="en-US" sz="2400" dirty="0"/>
          </a:p>
          <a:p>
            <a:r>
              <a:rPr lang="en-US" sz="2400" dirty="0" smtClean="0"/>
              <a:t>Hemodynamic </a:t>
            </a:r>
            <a:r>
              <a:rPr lang="en-US" sz="2400" dirty="0"/>
              <a:t>and </a:t>
            </a:r>
            <a:r>
              <a:rPr lang="en-US" sz="2400" dirty="0" err="1" smtClean="0"/>
              <a:t>evenechocardiographic</a:t>
            </a:r>
            <a:r>
              <a:rPr lang="en-US" sz="2400" dirty="0" smtClean="0"/>
              <a:t> </a:t>
            </a:r>
            <a:r>
              <a:rPr lang="en-US" sz="2400" dirty="0"/>
              <a:t>signs of impending </a:t>
            </a:r>
            <a:r>
              <a:rPr lang="en-US" sz="2400" dirty="0" err="1"/>
              <a:t>tamponade</a:t>
            </a:r>
            <a:r>
              <a:rPr lang="en-US" sz="2400" dirty="0"/>
              <a:t> </a:t>
            </a:r>
            <a:r>
              <a:rPr lang="en-US" sz="2400" dirty="0" smtClean="0"/>
              <a:t>are </a:t>
            </a:r>
            <a:r>
              <a:rPr lang="en-US" sz="2400" b="1" i="1" dirty="0" smtClean="0">
                <a:solidFill>
                  <a:srgbClr val="FF0000"/>
                </a:solidFill>
              </a:rPr>
              <a:t>not </a:t>
            </a:r>
            <a:r>
              <a:rPr lang="en-US" sz="2400" b="1" i="1" dirty="0">
                <a:solidFill>
                  <a:srgbClr val="FF0000"/>
                </a:solidFill>
              </a:rPr>
              <a:t>always reliable.</a:t>
            </a:r>
            <a:endParaRPr lang="en-US" sz="2200" b="1" i="1" dirty="0">
              <a:solidFill>
                <a:srgbClr val="FF0000"/>
              </a:solidFill>
            </a:endParaRPr>
          </a:p>
        </p:txBody>
      </p:sp>
    </p:spTree>
    <p:extLst>
      <p:ext uri="{BB962C8B-B14F-4D97-AF65-F5344CB8AC3E}">
        <p14:creationId xmlns:p14="http://schemas.microsoft.com/office/powerpoint/2010/main" val="32934891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455" y="762001"/>
            <a:ext cx="9504218" cy="6096000"/>
          </a:xfrm>
        </p:spPr>
        <p:txBody>
          <a:bodyPr>
            <a:normAutofit/>
          </a:bodyPr>
          <a:lstStyle/>
          <a:p>
            <a:r>
              <a:rPr lang="en-US" sz="2800" b="1" i="1" dirty="0"/>
              <a:t>b. Intensification of hemodialysis </a:t>
            </a:r>
            <a:endParaRPr lang="en-US" sz="2800" b="1" i="1" dirty="0" smtClean="0"/>
          </a:p>
          <a:p>
            <a:endParaRPr lang="en-US" sz="2200" dirty="0" smtClean="0"/>
          </a:p>
          <a:p>
            <a:r>
              <a:rPr lang="en-US" sz="2400" dirty="0" smtClean="0"/>
              <a:t>is </a:t>
            </a:r>
            <a:r>
              <a:rPr lang="en-US" sz="2400" dirty="0"/>
              <a:t>the mainstay of </a:t>
            </a:r>
            <a:r>
              <a:rPr lang="en-US" sz="2400" dirty="0" smtClean="0"/>
              <a:t>therapy, but </a:t>
            </a:r>
            <a:r>
              <a:rPr lang="en-US" sz="2400" dirty="0"/>
              <a:t>is only effective approximately </a:t>
            </a:r>
            <a:r>
              <a:rPr lang="en-US" sz="2400" b="1" dirty="0">
                <a:solidFill>
                  <a:srgbClr val="FF0000"/>
                </a:solidFill>
              </a:rPr>
              <a:t>50%</a:t>
            </a:r>
            <a:r>
              <a:rPr lang="en-US" sz="2400" dirty="0">
                <a:solidFill>
                  <a:srgbClr val="FF0000"/>
                </a:solidFill>
              </a:rPr>
              <a:t> </a:t>
            </a:r>
            <a:r>
              <a:rPr lang="en-US" sz="2400" dirty="0"/>
              <a:t>of the time. </a:t>
            </a:r>
            <a:endParaRPr lang="en-US" sz="2400" dirty="0" smtClean="0"/>
          </a:p>
          <a:p>
            <a:endParaRPr lang="en-US" sz="2400" dirty="0" smtClean="0"/>
          </a:p>
          <a:p>
            <a:r>
              <a:rPr lang="en-US" sz="2400" dirty="0" smtClean="0"/>
              <a:t>This may </a:t>
            </a:r>
            <a:r>
              <a:rPr lang="en-US" sz="2400" dirty="0"/>
              <a:t>be accomplished by increasing dialysis frequency </a:t>
            </a:r>
            <a:r>
              <a:rPr lang="en-US" sz="2400" dirty="0" smtClean="0"/>
              <a:t>to </a:t>
            </a:r>
            <a:r>
              <a:rPr lang="en-US" sz="2400" b="1" i="1" dirty="0" smtClean="0">
                <a:solidFill>
                  <a:srgbClr val="FF0000"/>
                </a:solidFill>
              </a:rPr>
              <a:t>5–7 </a:t>
            </a:r>
            <a:r>
              <a:rPr lang="en-US" sz="2400" b="1" i="1" dirty="0">
                <a:solidFill>
                  <a:srgbClr val="FF0000"/>
                </a:solidFill>
              </a:rPr>
              <a:t>days per week</a:t>
            </a:r>
            <a:r>
              <a:rPr lang="en-US" sz="2400" dirty="0"/>
              <a:t> with careful attention to </a:t>
            </a:r>
            <a:r>
              <a:rPr lang="en-US" sz="2400" dirty="0" smtClean="0"/>
              <a:t>electrolytes, including </a:t>
            </a:r>
            <a:r>
              <a:rPr lang="en-US" sz="2400" u="sng" dirty="0"/>
              <a:t>phosphorus</a:t>
            </a:r>
            <a:r>
              <a:rPr lang="en-US" sz="2400" dirty="0"/>
              <a:t> and </a:t>
            </a:r>
            <a:r>
              <a:rPr lang="en-US" sz="2400" u="sng" dirty="0"/>
              <a:t>magnesium</a:t>
            </a:r>
            <a:r>
              <a:rPr lang="en-US" sz="2400" dirty="0"/>
              <a:t>, avoidance </a:t>
            </a:r>
            <a:r>
              <a:rPr lang="en-US" sz="2400" dirty="0" smtClean="0"/>
              <a:t>of </a:t>
            </a:r>
            <a:r>
              <a:rPr lang="en-US" sz="2400" u="sng" dirty="0" smtClean="0"/>
              <a:t>over-</a:t>
            </a:r>
            <a:r>
              <a:rPr lang="en-US" sz="2400" u="sng" dirty="0" err="1" smtClean="0"/>
              <a:t>alkalinization</a:t>
            </a:r>
            <a:r>
              <a:rPr lang="en-US" sz="2400" dirty="0"/>
              <a:t>, and volume status. </a:t>
            </a:r>
            <a:endParaRPr lang="en-US" sz="2400" dirty="0" smtClean="0"/>
          </a:p>
          <a:p>
            <a:pPr marL="0" indent="0">
              <a:buNone/>
            </a:pPr>
            <a:endParaRPr lang="en-US" sz="2400" dirty="0"/>
          </a:p>
          <a:p>
            <a:r>
              <a:rPr lang="en-US" sz="2400" b="1" i="1" dirty="0" smtClean="0">
                <a:solidFill>
                  <a:srgbClr val="FF0000"/>
                </a:solidFill>
              </a:rPr>
              <a:t>Heparin</a:t>
            </a:r>
            <a:r>
              <a:rPr lang="en-US" sz="2400" dirty="0" smtClean="0">
                <a:solidFill>
                  <a:srgbClr val="FF0000"/>
                </a:solidFill>
              </a:rPr>
              <a:t> </a:t>
            </a:r>
            <a:r>
              <a:rPr lang="en-US" sz="2400" dirty="0" smtClean="0"/>
              <a:t>during dialysis </a:t>
            </a:r>
            <a:r>
              <a:rPr lang="en-US" sz="2400" dirty="0"/>
              <a:t>has traditionally been </a:t>
            </a:r>
            <a:r>
              <a:rPr lang="en-US" sz="2400" b="1" dirty="0"/>
              <a:t>avoided</a:t>
            </a:r>
            <a:r>
              <a:rPr lang="en-US" sz="2400" dirty="0"/>
              <a:t> out of concern </a:t>
            </a:r>
            <a:r>
              <a:rPr lang="en-US" sz="2400" dirty="0" smtClean="0"/>
              <a:t>for hemorrhagic </a:t>
            </a:r>
            <a:r>
              <a:rPr lang="en-US" sz="2400" dirty="0" err="1"/>
              <a:t>tamponade</a:t>
            </a:r>
            <a:r>
              <a:rPr lang="en-US" sz="2400" dirty="0"/>
              <a:t>.</a:t>
            </a:r>
          </a:p>
        </p:txBody>
      </p:sp>
    </p:spTree>
    <p:extLst>
      <p:ext uri="{BB962C8B-B14F-4D97-AF65-F5344CB8AC3E}">
        <p14:creationId xmlns:p14="http://schemas.microsoft.com/office/powerpoint/2010/main" val="7959295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599" y="554182"/>
            <a:ext cx="9531927" cy="6303818"/>
          </a:xfrm>
        </p:spPr>
        <p:txBody>
          <a:bodyPr>
            <a:normAutofit/>
          </a:bodyPr>
          <a:lstStyle/>
          <a:p>
            <a:r>
              <a:rPr lang="en-US" sz="2800" b="1" i="1" dirty="0"/>
              <a:t>c. Adjuvant medical </a:t>
            </a:r>
            <a:r>
              <a:rPr lang="en-US" sz="2800" b="1" i="1" dirty="0" smtClean="0"/>
              <a:t>therapies</a:t>
            </a:r>
          </a:p>
          <a:p>
            <a:endParaRPr lang="en-US" dirty="0" smtClean="0"/>
          </a:p>
          <a:p>
            <a:r>
              <a:rPr lang="en-US" sz="2200" dirty="0" smtClean="0"/>
              <a:t>including </a:t>
            </a:r>
            <a:r>
              <a:rPr lang="en-US" sz="2200" dirty="0"/>
              <a:t>oral and </a:t>
            </a:r>
            <a:r>
              <a:rPr lang="en-US" sz="2200" dirty="0" smtClean="0"/>
              <a:t>parenteral </a:t>
            </a:r>
            <a:r>
              <a:rPr lang="en-US" sz="2200" i="1" dirty="0" smtClean="0">
                <a:solidFill>
                  <a:srgbClr val="FF0000"/>
                </a:solidFill>
              </a:rPr>
              <a:t>glucocorticoids</a:t>
            </a:r>
            <a:r>
              <a:rPr lang="en-US" sz="2200" dirty="0" smtClean="0">
                <a:solidFill>
                  <a:srgbClr val="FF0000"/>
                </a:solidFill>
              </a:rPr>
              <a:t> </a:t>
            </a:r>
            <a:r>
              <a:rPr lang="en-US" sz="2200" dirty="0"/>
              <a:t>and </a:t>
            </a:r>
            <a:r>
              <a:rPr lang="en-US" sz="2200" i="1" dirty="0" err="1">
                <a:solidFill>
                  <a:srgbClr val="FF0000"/>
                </a:solidFill>
              </a:rPr>
              <a:t>nonsteroidal</a:t>
            </a:r>
            <a:r>
              <a:rPr lang="en-US" sz="2200" dirty="0">
                <a:solidFill>
                  <a:srgbClr val="FF0000"/>
                </a:solidFill>
              </a:rPr>
              <a:t> </a:t>
            </a:r>
            <a:r>
              <a:rPr lang="en-US" sz="2200" i="1" dirty="0" smtClean="0">
                <a:solidFill>
                  <a:srgbClr val="FF0000"/>
                </a:solidFill>
              </a:rPr>
              <a:t>anti-inflammatory</a:t>
            </a:r>
            <a:r>
              <a:rPr lang="en-US" sz="2200" dirty="0" smtClean="0">
                <a:solidFill>
                  <a:srgbClr val="FF0000"/>
                </a:solidFill>
              </a:rPr>
              <a:t> </a:t>
            </a:r>
            <a:r>
              <a:rPr lang="en-US" sz="2200" dirty="0"/>
              <a:t>medications, have generally not been effective and </a:t>
            </a:r>
            <a:r>
              <a:rPr lang="en-US" sz="2200" dirty="0" smtClean="0"/>
              <a:t>are </a:t>
            </a:r>
            <a:r>
              <a:rPr lang="en-US" sz="2200" b="1" dirty="0" smtClean="0"/>
              <a:t>not</a:t>
            </a:r>
            <a:r>
              <a:rPr lang="en-US" sz="2200" dirty="0" smtClean="0"/>
              <a:t> </a:t>
            </a:r>
            <a:r>
              <a:rPr lang="en-US" sz="2200" dirty="0"/>
              <a:t>indicated.</a:t>
            </a:r>
          </a:p>
          <a:p>
            <a:pPr marL="0" indent="0">
              <a:buNone/>
            </a:pPr>
            <a:endParaRPr lang="en-US" dirty="0" smtClean="0"/>
          </a:p>
          <a:p>
            <a:r>
              <a:rPr lang="en-US" sz="2800" b="1" i="1" dirty="0" smtClean="0"/>
              <a:t>d</a:t>
            </a:r>
            <a:r>
              <a:rPr lang="en-US" sz="2800" b="1" i="1" dirty="0"/>
              <a:t>. Surgical </a:t>
            </a:r>
            <a:r>
              <a:rPr lang="en-US" sz="2800" b="1" i="1" dirty="0" smtClean="0"/>
              <a:t>drainage.</a:t>
            </a:r>
          </a:p>
          <a:p>
            <a:pPr marL="0" indent="0">
              <a:buNone/>
            </a:pPr>
            <a:endParaRPr lang="en-US" dirty="0" smtClean="0"/>
          </a:p>
          <a:p>
            <a:r>
              <a:rPr lang="en-US" sz="2200" dirty="0" smtClean="0"/>
              <a:t>Failure </a:t>
            </a:r>
            <a:r>
              <a:rPr lang="en-US" sz="2200" dirty="0"/>
              <a:t>to recognize the need for </a:t>
            </a:r>
            <a:r>
              <a:rPr lang="en-US" sz="2200" dirty="0" smtClean="0"/>
              <a:t>timely surgical </a:t>
            </a:r>
            <a:r>
              <a:rPr lang="en-US" sz="2200" dirty="0"/>
              <a:t>drainage of large pericardial effusions may </a:t>
            </a:r>
            <a:r>
              <a:rPr lang="en-US" sz="2200" dirty="0" smtClean="0"/>
              <a:t>have dire </a:t>
            </a:r>
            <a:r>
              <a:rPr lang="en-US" sz="2200" dirty="0"/>
              <a:t>consequences for the patient as the onset of </a:t>
            </a:r>
            <a:r>
              <a:rPr lang="en-US" sz="2200" dirty="0" err="1" smtClean="0"/>
              <a:t>tamponade</a:t>
            </a:r>
            <a:r>
              <a:rPr lang="en-US" sz="2200" dirty="0"/>
              <a:t> </a:t>
            </a:r>
            <a:r>
              <a:rPr lang="en-US" sz="2200" dirty="0" smtClean="0"/>
              <a:t>may </a:t>
            </a:r>
            <a:r>
              <a:rPr lang="en-US" sz="2200" dirty="0"/>
              <a:t>be rapid and without premonitory signs.</a:t>
            </a:r>
          </a:p>
          <a:p>
            <a:endParaRPr lang="en-US" dirty="0" smtClean="0"/>
          </a:p>
          <a:p>
            <a:r>
              <a:rPr lang="en-US" sz="2200" dirty="0" smtClean="0"/>
              <a:t>Hence</a:t>
            </a:r>
            <a:r>
              <a:rPr lang="en-US" sz="2200" dirty="0"/>
              <a:t>, regular echocardiographic monitoring of the </a:t>
            </a:r>
            <a:r>
              <a:rPr lang="en-US" sz="2200" dirty="0" smtClean="0"/>
              <a:t>size of </a:t>
            </a:r>
            <a:r>
              <a:rPr lang="en-US" sz="2200" dirty="0"/>
              <a:t>an effusion is vital.</a:t>
            </a:r>
          </a:p>
        </p:txBody>
      </p:sp>
    </p:spTree>
    <p:extLst>
      <p:ext uri="{BB962C8B-B14F-4D97-AF65-F5344CB8AC3E}">
        <p14:creationId xmlns:p14="http://schemas.microsoft.com/office/powerpoint/2010/main" val="22072444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9" y="692727"/>
            <a:ext cx="9379527" cy="6165273"/>
          </a:xfrm>
        </p:spPr>
        <p:txBody>
          <a:bodyPr/>
          <a:lstStyle/>
          <a:p>
            <a:r>
              <a:rPr lang="en-US" sz="3200" b="1" i="1" dirty="0"/>
              <a:t>C. Constrictive pericarditis</a:t>
            </a:r>
            <a:r>
              <a:rPr lang="en-US" sz="3200" b="1" i="1" dirty="0" smtClean="0"/>
              <a:t>.</a:t>
            </a:r>
          </a:p>
          <a:p>
            <a:endParaRPr lang="en-US" b="1" dirty="0"/>
          </a:p>
          <a:p>
            <a:r>
              <a:rPr lang="en-US" b="1" dirty="0" smtClean="0"/>
              <a:t> </a:t>
            </a:r>
            <a:r>
              <a:rPr lang="en-US" sz="2200" dirty="0" smtClean="0"/>
              <a:t>Constrictive pericarditis can appear as an </a:t>
            </a:r>
            <a:r>
              <a:rPr lang="en-US" sz="2200" dirty="0" smtClean="0">
                <a:solidFill>
                  <a:srgbClr val="FF0000"/>
                </a:solidFill>
              </a:rPr>
              <a:t>unusual</a:t>
            </a:r>
            <a:r>
              <a:rPr lang="en-US" sz="2200" dirty="0" smtClean="0"/>
              <a:t> complication of dialysis-associated pericarditis or as the first manifestation of pericardial disease. </a:t>
            </a:r>
          </a:p>
          <a:p>
            <a:endParaRPr lang="en-US" sz="2200" dirty="0"/>
          </a:p>
          <a:p>
            <a:r>
              <a:rPr lang="en-US" sz="2200" dirty="0" smtClean="0"/>
              <a:t>Constrictive pericarditis may also masquerade as congestive cardiac failure; the best means of differentiation is by right heart catheterization. </a:t>
            </a:r>
          </a:p>
          <a:p>
            <a:endParaRPr lang="en-US" sz="2200" dirty="0"/>
          </a:p>
          <a:p>
            <a:r>
              <a:rPr lang="en-US" sz="2200" dirty="0" smtClean="0"/>
              <a:t>Even then, the diagnosis may be in doubt and can be proven only by a favorable response to total </a:t>
            </a:r>
            <a:r>
              <a:rPr lang="en-US" sz="2200" dirty="0" err="1" smtClean="0"/>
              <a:t>pericardiectomy</a:t>
            </a:r>
            <a:r>
              <a:rPr lang="en-US" sz="2200" dirty="0" smtClean="0"/>
              <a:t>.</a:t>
            </a:r>
            <a:endParaRPr lang="en-US" sz="2200" dirty="0"/>
          </a:p>
        </p:txBody>
      </p:sp>
    </p:spTree>
    <p:extLst>
      <p:ext uri="{BB962C8B-B14F-4D97-AF65-F5344CB8AC3E}">
        <p14:creationId xmlns:p14="http://schemas.microsoft.com/office/powerpoint/2010/main" val="409143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8853" y="263892"/>
            <a:ext cx="9285759" cy="1280890"/>
          </a:xfrm>
        </p:spPr>
        <p:txBody>
          <a:bodyPr/>
          <a:lstStyle/>
          <a:p>
            <a:r>
              <a:rPr lang="en-US" b="1" i="1" dirty="0"/>
              <a:t>Reduce the amount of dialysis for the initial one or two sessions.</a:t>
            </a:r>
            <a:endParaRPr lang="en-US" i="1" dirty="0"/>
          </a:p>
        </p:txBody>
      </p:sp>
      <p:sp>
        <p:nvSpPr>
          <p:cNvPr id="3" name="Content Placeholder 2"/>
          <p:cNvSpPr>
            <a:spLocks noGrp="1"/>
          </p:cNvSpPr>
          <p:nvPr>
            <p:ph idx="1"/>
          </p:nvPr>
        </p:nvSpPr>
        <p:spPr>
          <a:xfrm>
            <a:off x="2218852" y="2133600"/>
            <a:ext cx="9285759" cy="4724400"/>
          </a:xfrm>
        </p:spPr>
        <p:txBody>
          <a:bodyPr>
            <a:normAutofit/>
          </a:bodyPr>
          <a:lstStyle/>
          <a:p>
            <a:r>
              <a:rPr lang="en-US" sz="2200" dirty="0" smtClean="0"/>
              <a:t>For the </a:t>
            </a:r>
            <a:r>
              <a:rPr lang="en-US" sz="2200" dirty="0"/>
              <a:t>initial treatment, especially when the </a:t>
            </a:r>
            <a:r>
              <a:rPr lang="en-US" sz="2200" dirty="0" err="1"/>
              <a:t>predialysis</a:t>
            </a:r>
            <a:r>
              <a:rPr lang="en-US" sz="2200" dirty="0"/>
              <a:t> </a:t>
            </a:r>
            <a:r>
              <a:rPr lang="en-US" sz="2200" dirty="0" smtClean="0"/>
              <a:t>serum urea </a:t>
            </a:r>
            <a:r>
              <a:rPr lang="en-US" sz="2200" dirty="0"/>
              <a:t>nitrogen (SUN) level is very high (e.g., &gt;</a:t>
            </a:r>
            <a:r>
              <a:rPr lang="en-US" sz="2200" dirty="0">
                <a:solidFill>
                  <a:srgbClr val="FF0000"/>
                </a:solidFill>
              </a:rPr>
              <a:t>125</a:t>
            </a:r>
            <a:r>
              <a:rPr lang="en-US" sz="2200" dirty="0"/>
              <a:t> </a:t>
            </a:r>
            <a:r>
              <a:rPr lang="en-US" sz="2200" dirty="0" smtClean="0"/>
              <a:t>mg/</a:t>
            </a:r>
            <a:r>
              <a:rPr lang="en-US" sz="2200" dirty="0" err="1" smtClean="0"/>
              <a:t>dL</a:t>
            </a:r>
            <a:r>
              <a:rPr lang="en-US" sz="2200" dirty="0"/>
              <a:t> </a:t>
            </a:r>
            <a:r>
              <a:rPr lang="en-US" sz="2200" dirty="0" smtClean="0"/>
              <a:t>[44 </a:t>
            </a:r>
            <a:r>
              <a:rPr lang="en-US" sz="2200" dirty="0" err="1"/>
              <a:t>mmol</a:t>
            </a:r>
            <a:r>
              <a:rPr lang="en-US" sz="2200" dirty="0"/>
              <a:t>/L]), the dialysis session length and blood </a:t>
            </a:r>
            <a:r>
              <a:rPr lang="en-US" sz="2200" dirty="0" smtClean="0"/>
              <a:t>flow rate </a:t>
            </a:r>
            <a:r>
              <a:rPr lang="en-US" sz="2200" dirty="0"/>
              <a:t>should both be </a:t>
            </a:r>
            <a:r>
              <a:rPr lang="en-US" sz="2200" b="1" i="1" dirty="0"/>
              <a:t>reduced</a:t>
            </a:r>
            <a:r>
              <a:rPr lang="en-US" sz="2200" dirty="0"/>
              <a:t>. </a:t>
            </a:r>
            <a:endParaRPr lang="en-US" sz="2200" dirty="0" smtClean="0"/>
          </a:p>
          <a:p>
            <a:endParaRPr lang="en-US" sz="2200" dirty="0"/>
          </a:p>
          <a:p>
            <a:r>
              <a:rPr lang="en-US" sz="2200" dirty="0" smtClean="0"/>
              <a:t>A </a:t>
            </a:r>
            <a:r>
              <a:rPr lang="en-US" sz="2200" dirty="0"/>
              <a:t>urea reduction ratio of &lt;</a:t>
            </a:r>
            <a:r>
              <a:rPr lang="en-US" sz="2200" dirty="0" smtClean="0">
                <a:solidFill>
                  <a:srgbClr val="FF0000"/>
                </a:solidFill>
              </a:rPr>
              <a:t>40%</a:t>
            </a:r>
            <a:r>
              <a:rPr lang="en-US" sz="2200" dirty="0" smtClean="0"/>
              <a:t> should </a:t>
            </a:r>
            <a:r>
              <a:rPr lang="en-US" sz="2200" dirty="0"/>
              <a:t>be targeted. </a:t>
            </a:r>
            <a:endParaRPr lang="en-US" sz="2200" dirty="0" smtClean="0"/>
          </a:p>
          <a:p>
            <a:pPr marL="0" indent="0">
              <a:buNone/>
            </a:pPr>
            <a:endParaRPr lang="en-US" sz="2200" dirty="0"/>
          </a:p>
          <a:p>
            <a:r>
              <a:rPr lang="en-US" sz="2200" dirty="0" smtClean="0"/>
              <a:t>This </a:t>
            </a:r>
            <a:r>
              <a:rPr lang="en-US" sz="2200" dirty="0"/>
              <a:t>usually means using a blood </a:t>
            </a:r>
            <a:r>
              <a:rPr lang="en-US" sz="2200" dirty="0" smtClean="0"/>
              <a:t>flow </a:t>
            </a:r>
            <a:r>
              <a:rPr lang="en-US" sz="2200" dirty="0"/>
              <a:t>rate of only </a:t>
            </a:r>
            <a:r>
              <a:rPr lang="en-US" sz="2200" dirty="0">
                <a:solidFill>
                  <a:srgbClr val="FF0000"/>
                </a:solidFill>
              </a:rPr>
              <a:t>200</a:t>
            </a:r>
            <a:r>
              <a:rPr lang="en-US" sz="2200" dirty="0"/>
              <a:t> mL/min (150 mL/min in small patients) </a:t>
            </a:r>
            <a:r>
              <a:rPr lang="en-US" sz="2200" dirty="0" smtClean="0"/>
              <a:t>for adults </a:t>
            </a:r>
            <a:r>
              <a:rPr lang="en-US" sz="2200" dirty="0"/>
              <a:t>along with a </a:t>
            </a:r>
            <a:r>
              <a:rPr lang="en-US" sz="2200" dirty="0">
                <a:solidFill>
                  <a:srgbClr val="FF0000"/>
                </a:solidFill>
              </a:rPr>
              <a:t>2-hour</a:t>
            </a:r>
            <a:r>
              <a:rPr lang="en-US" sz="2200" dirty="0"/>
              <a:t> treatment time and a </a:t>
            </a:r>
            <a:r>
              <a:rPr lang="en-US" sz="2200" dirty="0" smtClean="0"/>
              <a:t>relatively </a:t>
            </a:r>
            <a:r>
              <a:rPr lang="en-US" sz="2200" dirty="0" smtClean="0">
                <a:solidFill>
                  <a:srgbClr val="FF0000"/>
                </a:solidFill>
              </a:rPr>
              <a:t>low-efficiency </a:t>
            </a:r>
            <a:r>
              <a:rPr lang="en-US" sz="2200" dirty="0" err="1">
                <a:solidFill>
                  <a:srgbClr val="FF0000"/>
                </a:solidFill>
              </a:rPr>
              <a:t>hemofilter</a:t>
            </a:r>
            <a:r>
              <a:rPr lang="en-US" sz="2200" dirty="0"/>
              <a:t>.</a:t>
            </a:r>
          </a:p>
        </p:txBody>
      </p:sp>
    </p:spTree>
    <p:extLst>
      <p:ext uri="{BB962C8B-B14F-4D97-AF65-F5344CB8AC3E}">
        <p14:creationId xmlns:p14="http://schemas.microsoft.com/office/powerpoint/2010/main" val="6471661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720" y="748144"/>
            <a:ext cx="9173297" cy="6109855"/>
          </a:xfrm>
        </p:spPr>
        <p:txBody>
          <a:bodyPr/>
          <a:lstStyle/>
          <a:p>
            <a:r>
              <a:rPr lang="en-US" sz="3200" b="1" i="1" dirty="0"/>
              <a:t>D. Purulent pericarditis. </a:t>
            </a:r>
            <a:endParaRPr lang="en-US" sz="3200" b="1" i="1" dirty="0" smtClean="0"/>
          </a:p>
          <a:p>
            <a:endParaRPr lang="en-US" b="1" dirty="0"/>
          </a:p>
          <a:p>
            <a:r>
              <a:rPr lang="en-US" sz="2200" dirty="0" smtClean="0"/>
              <a:t>Occasionally</a:t>
            </a:r>
            <a:r>
              <a:rPr lang="en-US" sz="2200" dirty="0"/>
              <a:t>, patients are found to </a:t>
            </a:r>
            <a:r>
              <a:rPr lang="en-US" sz="2200" dirty="0" smtClean="0"/>
              <a:t>have purulent </a:t>
            </a:r>
            <a:r>
              <a:rPr lang="en-US" sz="2200" dirty="0"/>
              <a:t>pericarditis as a complication of </a:t>
            </a:r>
            <a:r>
              <a:rPr lang="en-US" sz="2200" dirty="0">
                <a:solidFill>
                  <a:srgbClr val="FF0000"/>
                </a:solidFill>
              </a:rPr>
              <a:t>septicemia</a:t>
            </a:r>
            <a:r>
              <a:rPr lang="en-US" sz="2200" dirty="0"/>
              <a:t>, often </a:t>
            </a:r>
            <a:r>
              <a:rPr lang="en-US" sz="2200" dirty="0" smtClean="0"/>
              <a:t>as a </a:t>
            </a:r>
            <a:r>
              <a:rPr lang="en-US" sz="2200" dirty="0"/>
              <a:t>result of access site infection. </a:t>
            </a:r>
            <a:endParaRPr lang="en-US" sz="2200" dirty="0" smtClean="0"/>
          </a:p>
          <a:p>
            <a:endParaRPr lang="en-US" sz="2200" dirty="0"/>
          </a:p>
          <a:p>
            <a:r>
              <a:rPr lang="en-US" sz="2200" dirty="0" smtClean="0"/>
              <a:t>These </a:t>
            </a:r>
            <a:r>
              <a:rPr lang="en-US" sz="2200" dirty="0"/>
              <a:t>patients often </a:t>
            </a:r>
            <a:r>
              <a:rPr lang="en-US" sz="2200" dirty="0" smtClean="0"/>
              <a:t>require anterior </a:t>
            </a:r>
            <a:r>
              <a:rPr lang="en-US" sz="2200" dirty="0" err="1">
                <a:solidFill>
                  <a:srgbClr val="FF0000"/>
                </a:solidFill>
              </a:rPr>
              <a:t>pericardiectomy</a:t>
            </a:r>
            <a:r>
              <a:rPr lang="en-US" sz="2200" dirty="0">
                <a:solidFill>
                  <a:srgbClr val="FF0000"/>
                </a:solidFill>
              </a:rPr>
              <a:t> </a:t>
            </a:r>
            <a:r>
              <a:rPr lang="en-US" sz="2200" dirty="0"/>
              <a:t>in addition to antimicrobial therapy.</a:t>
            </a:r>
          </a:p>
        </p:txBody>
      </p:sp>
    </p:spTree>
    <p:extLst>
      <p:ext uri="{BB962C8B-B14F-4D97-AF65-F5344CB8AC3E}">
        <p14:creationId xmlns:p14="http://schemas.microsoft.com/office/powerpoint/2010/main" val="4000760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554060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471909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12458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440423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223715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313710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12955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04754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560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8291" y="720436"/>
            <a:ext cx="9190903" cy="6137564"/>
          </a:xfrm>
        </p:spPr>
        <p:txBody>
          <a:bodyPr>
            <a:normAutofit/>
          </a:bodyPr>
          <a:lstStyle/>
          <a:p>
            <a:r>
              <a:rPr lang="en-US" sz="2200" dirty="0"/>
              <a:t>A longer initial dialysis </a:t>
            </a:r>
            <a:r>
              <a:rPr lang="en-US" sz="2200" dirty="0" smtClean="0"/>
              <a:t>session or </a:t>
            </a:r>
            <a:r>
              <a:rPr lang="en-US" sz="2200" dirty="0"/>
              <a:t>use of excessively high blood flow rates in the acute </a:t>
            </a:r>
            <a:r>
              <a:rPr lang="en-US" sz="2200" dirty="0" smtClean="0"/>
              <a:t>setting may </a:t>
            </a:r>
            <a:r>
              <a:rPr lang="en-US" sz="2200" dirty="0"/>
              <a:t>result in the so-called </a:t>
            </a:r>
            <a:r>
              <a:rPr lang="en-US" sz="2200" b="1" dirty="0"/>
              <a:t>disequilibrium </a:t>
            </a:r>
            <a:r>
              <a:rPr lang="en-US" sz="2200" b="1" dirty="0" smtClean="0"/>
              <a:t>syndrome</a:t>
            </a:r>
            <a:r>
              <a:rPr lang="en-US" sz="2200" dirty="0" smtClean="0"/>
              <a:t>. </a:t>
            </a:r>
          </a:p>
          <a:p>
            <a:endParaRPr lang="en-US" sz="2200" dirty="0"/>
          </a:p>
          <a:p>
            <a:r>
              <a:rPr lang="en-US" sz="2200" dirty="0" smtClean="0"/>
              <a:t>This </a:t>
            </a:r>
            <a:r>
              <a:rPr lang="en-US" sz="2200" dirty="0"/>
              <a:t>neurologic </a:t>
            </a:r>
            <a:r>
              <a:rPr lang="en-US" sz="2200" dirty="0" smtClean="0"/>
              <a:t>syndrome, which </a:t>
            </a:r>
            <a:r>
              <a:rPr lang="en-US" sz="2200" dirty="0"/>
              <a:t>includes the appearance of </a:t>
            </a:r>
            <a:r>
              <a:rPr lang="en-US" sz="2200" b="1" dirty="0" err="1"/>
              <a:t>obtundation</a:t>
            </a:r>
            <a:r>
              <a:rPr lang="en-US" sz="2200" dirty="0"/>
              <a:t>, </a:t>
            </a:r>
            <a:r>
              <a:rPr lang="en-US" sz="2200" dirty="0" smtClean="0"/>
              <a:t>or even </a:t>
            </a:r>
            <a:r>
              <a:rPr lang="en-US" sz="2200" b="1" dirty="0"/>
              <a:t>seizures</a:t>
            </a:r>
            <a:r>
              <a:rPr lang="en-US" sz="2200" dirty="0"/>
              <a:t> and </a:t>
            </a:r>
            <a:r>
              <a:rPr lang="en-US" sz="2200" b="1" dirty="0"/>
              <a:t>coma</a:t>
            </a:r>
            <a:r>
              <a:rPr lang="en-US" sz="2200" dirty="0"/>
              <a:t>, </a:t>
            </a:r>
            <a:r>
              <a:rPr lang="en-US" sz="2200" dirty="0">
                <a:solidFill>
                  <a:srgbClr val="FF0000"/>
                </a:solidFill>
              </a:rPr>
              <a:t>during</a:t>
            </a:r>
            <a:r>
              <a:rPr lang="en-US" sz="2200" dirty="0"/>
              <a:t> or </a:t>
            </a:r>
            <a:r>
              <a:rPr lang="en-US" sz="2200" dirty="0">
                <a:solidFill>
                  <a:srgbClr val="FF0000"/>
                </a:solidFill>
              </a:rPr>
              <a:t>after</a:t>
            </a:r>
            <a:r>
              <a:rPr lang="en-US" sz="2200" dirty="0"/>
              <a:t> dialysis, has </a:t>
            </a:r>
            <a:r>
              <a:rPr lang="en-US" sz="2200" dirty="0" smtClean="0"/>
              <a:t>been associated </a:t>
            </a:r>
            <a:r>
              <a:rPr lang="en-US" sz="2200" dirty="0"/>
              <a:t>with excessively rapid removal of blood solutes.</a:t>
            </a:r>
          </a:p>
          <a:p>
            <a:endParaRPr lang="en-US" sz="2200" dirty="0" smtClean="0"/>
          </a:p>
          <a:p>
            <a:r>
              <a:rPr lang="en-US" sz="2200" dirty="0" smtClean="0"/>
              <a:t>The </a:t>
            </a:r>
            <a:r>
              <a:rPr lang="en-US" sz="2200" dirty="0"/>
              <a:t>risk of disequilibrium syndrome is increased when </a:t>
            </a:r>
            <a:r>
              <a:rPr lang="en-US" sz="2200" dirty="0" smtClean="0"/>
              <a:t>the </a:t>
            </a:r>
            <a:r>
              <a:rPr lang="en-US" sz="2200" dirty="0" err="1" smtClean="0"/>
              <a:t>predialysis</a:t>
            </a:r>
            <a:r>
              <a:rPr lang="en-US" sz="2200" dirty="0" smtClean="0"/>
              <a:t> </a:t>
            </a:r>
            <a:r>
              <a:rPr lang="en-US" sz="2200" dirty="0"/>
              <a:t>SUN level is </a:t>
            </a:r>
            <a:r>
              <a:rPr lang="en-US" sz="2200" b="1" dirty="0"/>
              <a:t>high</a:t>
            </a:r>
            <a:r>
              <a:rPr lang="en-US" sz="2200" dirty="0"/>
              <a:t>. </a:t>
            </a:r>
            <a:endParaRPr lang="en-US" sz="2200" dirty="0" smtClean="0"/>
          </a:p>
          <a:p>
            <a:pPr marL="0" indent="0">
              <a:buNone/>
            </a:pPr>
            <a:endParaRPr lang="en-US" sz="2200" dirty="0"/>
          </a:p>
          <a:p>
            <a:r>
              <a:rPr lang="en-US" sz="2200" dirty="0" smtClean="0"/>
              <a:t>After </a:t>
            </a:r>
            <a:r>
              <a:rPr lang="en-US" sz="2200" dirty="0"/>
              <a:t>the initial dialysis </a:t>
            </a:r>
            <a:r>
              <a:rPr lang="en-US" sz="2200" dirty="0" smtClean="0"/>
              <a:t>session, the </a:t>
            </a:r>
            <a:r>
              <a:rPr lang="en-US" sz="2200" dirty="0"/>
              <a:t>patient can be reevaluated and </a:t>
            </a:r>
            <a:r>
              <a:rPr lang="en-US" sz="2200" u="sng" dirty="0"/>
              <a:t>should</a:t>
            </a:r>
            <a:r>
              <a:rPr lang="en-US" sz="2200" dirty="0"/>
              <a:t> </a:t>
            </a:r>
            <a:r>
              <a:rPr lang="en-US" sz="2200" dirty="0" smtClean="0"/>
              <a:t>generally be </a:t>
            </a:r>
            <a:r>
              <a:rPr lang="en-US" sz="2200" dirty="0"/>
              <a:t>dialyzed again the </a:t>
            </a:r>
            <a:r>
              <a:rPr lang="en-US" sz="2200" dirty="0">
                <a:solidFill>
                  <a:srgbClr val="FF0000"/>
                </a:solidFill>
              </a:rPr>
              <a:t>following</a:t>
            </a:r>
            <a:r>
              <a:rPr lang="en-US" sz="2200" dirty="0"/>
              <a:t> day.</a:t>
            </a:r>
          </a:p>
        </p:txBody>
      </p:sp>
    </p:spTree>
    <p:extLst>
      <p:ext uri="{BB962C8B-B14F-4D97-AF65-F5344CB8AC3E}">
        <p14:creationId xmlns:p14="http://schemas.microsoft.com/office/powerpoint/2010/main" val="164605716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493617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332824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662406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7979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16861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638585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71158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707380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528789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81484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7346" y="748145"/>
            <a:ext cx="9481848" cy="6109855"/>
          </a:xfrm>
        </p:spPr>
        <p:txBody>
          <a:bodyPr>
            <a:normAutofit/>
          </a:bodyPr>
          <a:lstStyle/>
          <a:p>
            <a:r>
              <a:rPr lang="en-US" sz="2400" dirty="0"/>
              <a:t>The length of the </a:t>
            </a:r>
            <a:r>
              <a:rPr lang="en-US" sz="2400" dirty="0" smtClean="0"/>
              <a:t>second dialysis </a:t>
            </a:r>
            <a:r>
              <a:rPr lang="en-US" sz="2400" dirty="0"/>
              <a:t>session can usually be increased to </a:t>
            </a:r>
            <a:r>
              <a:rPr lang="en-US" sz="2400" dirty="0">
                <a:solidFill>
                  <a:srgbClr val="FF0000"/>
                </a:solidFill>
              </a:rPr>
              <a:t>3</a:t>
            </a:r>
            <a:r>
              <a:rPr lang="en-US" sz="2400" dirty="0"/>
              <a:t> </a:t>
            </a:r>
            <a:r>
              <a:rPr lang="en-US" sz="2400" dirty="0" smtClean="0">
                <a:solidFill>
                  <a:srgbClr val="FF0000"/>
                </a:solidFill>
              </a:rPr>
              <a:t>hours</a:t>
            </a:r>
            <a:r>
              <a:rPr lang="en-US" sz="2400" dirty="0" smtClean="0"/>
              <a:t>, provided </a:t>
            </a:r>
            <a:r>
              <a:rPr lang="en-US" sz="2400" dirty="0"/>
              <a:t>that the </a:t>
            </a:r>
            <a:r>
              <a:rPr lang="en-US" sz="2400" dirty="0" err="1"/>
              <a:t>predialysis</a:t>
            </a:r>
            <a:r>
              <a:rPr lang="en-US" sz="2400" dirty="0"/>
              <a:t> SUN level is &lt;100 </a:t>
            </a:r>
            <a:r>
              <a:rPr lang="en-US" sz="2400" dirty="0" smtClean="0"/>
              <a:t>mg/</a:t>
            </a:r>
            <a:r>
              <a:rPr lang="en-US" sz="2400" dirty="0" err="1" smtClean="0"/>
              <a:t>dL</a:t>
            </a:r>
            <a:r>
              <a:rPr lang="en-US" sz="2400" dirty="0"/>
              <a:t> </a:t>
            </a:r>
            <a:r>
              <a:rPr lang="en-US" sz="2400" dirty="0" smtClean="0"/>
              <a:t>(36 </a:t>
            </a:r>
            <a:r>
              <a:rPr lang="en-US" sz="2400" dirty="0" err="1"/>
              <a:t>mmol</a:t>
            </a:r>
            <a:r>
              <a:rPr lang="en-US" sz="2400" dirty="0"/>
              <a:t>/L). </a:t>
            </a:r>
            <a:endParaRPr lang="en-US" sz="2400" dirty="0" smtClean="0"/>
          </a:p>
          <a:p>
            <a:endParaRPr lang="en-US" sz="2400" dirty="0"/>
          </a:p>
          <a:p>
            <a:r>
              <a:rPr lang="en-US" sz="2400" dirty="0" smtClean="0"/>
              <a:t>Subsequent </a:t>
            </a:r>
            <a:r>
              <a:rPr lang="en-US" sz="2400" dirty="0"/>
              <a:t>dialysis sessions can be as </a:t>
            </a:r>
            <a:r>
              <a:rPr lang="en-US" sz="2400" dirty="0" smtClean="0"/>
              <a:t>long as </a:t>
            </a:r>
            <a:r>
              <a:rPr lang="en-US" sz="2400" dirty="0"/>
              <a:t>needed. </a:t>
            </a:r>
            <a:endParaRPr lang="en-US" sz="2400" dirty="0" smtClean="0"/>
          </a:p>
          <a:p>
            <a:pPr marL="0" indent="0">
              <a:buNone/>
            </a:pPr>
            <a:endParaRPr lang="en-US" sz="2400" dirty="0"/>
          </a:p>
          <a:p>
            <a:r>
              <a:rPr lang="en-US" sz="2400" dirty="0" smtClean="0"/>
              <a:t>The </a:t>
            </a:r>
            <a:r>
              <a:rPr lang="en-US" sz="2400" dirty="0"/>
              <a:t>length of a single dialysis treatment </a:t>
            </a:r>
            <a:r>
              <a:rPr lang="en-US" sz="2400" dirty="0" smtClean="0"/>
              <a:t>rarely exceeds </a:t>
            </a:r>
            <a:r>
              <a:rPr lang="en-US" sz="2400" dirty="0" smtClean="0">
                <a:solidFill>
                  <a:srgbClr val="FF0000"/>
                </a:solidFill>
              </a:rPr>
              <a:t>6 hours </a:t>
            </a:r>
            <a:r>
              <a:rPr lang="en-US" sz="2400" dirty="0" smtClean="0"/>
              <a:t>unless the purpose of dialysis is treatment of </a:t>
            </a:r>
            <a:r>
              <a:rPr lang="en-US" sz="2400" b="1" i="1" dirty="0"/>
              <a:t>drug overdose</a:t>
            </a:r>
            <a:r>
              <a:rPr lang="en-US" sz="2400" dirty="0"/>
              <a:t>. </a:t>
            </a:r>
            <a:endParaRPr lang="en-US" sz="2400" dirty="0" smtClean="0"/>
          </a:p>
          <a:p>
            <a:endParaRPr lang="en-US" sz="2400" dirty="0"/>
          </a:p>
          <a:p>
            <a:r>
              <a:rPr lang="en-US" sz="2400" dirty="0" smtClean="0"/>
              <a:t>Slow </a:t>
            </a:r>
            <a:r>
              <a:rPr lang="en-US" sz="2400" dirty="0"/>
              <a:t>low-efficiency hemodialysis (</a:t>
            </a:r>
            <a:r>
              <a:rPr lang="en-US" sz="2400" dirty="0" smtClean="0">
                <a:solidFill>
                  <a:srgbClr val="FF0000"/>
                </a:solidFill>
              </a:rPr>
              <a:t>SLED</a:t>
            </a:r>
            <a:r>
              <a:rPr lang="en-US" sz="2400" dirty="0" smtClean="0"/>
              <a:t>) uses </a:t>
            </a:r>
            <a:r>
              <a:rPr lang="en-US" sz="2400" u="sng" dirty="0"/>
              <a:t>low blood </a:t>
            </a:r>
            <a:r>
              <a:rPr lang="en-US" sz="2400" dirty="0"/>
              <a:t>and </a:t>
            </a:r>
            <a:r>
              <a:rPr lang="en-US" sz="2400" u="sng" dirty="0"/>
              <a:t>dialysis solution </a:t>
            </a:r>
            <a:r>
              <a:rPr lang="en-US" sz="2400" dirty="0"/>
              <a:t>flow rates and </a:t>
            </a:r>
            <a:r>
              <a:rPr lang="en-US" sz="2400" u="sng" dirty="0" smtClean="0"/>
              <a:t>longer</a:t>
            </a:r>
            <a:r>
              <a:rPr lang="en-US" sz="2400" dirty="0" smtClean="0"/>
              <a:t> treatment </a:t>
            </a:r>
            <a:r>
              <a:rPr lang="en-US" sz="2400" dirty="0"/>
              <a:t>sessions in order to more safely remove fluid.</a:t>
            </a:r>
          </a:p>
        </p:txBody>
      </p:sp>
    </p:spTree>
    <p:extLst>
      <p:ext uri="{BB962C8B-B14F-4D97-AF65-F5344CB8AC3E}">
        <p14:creationId xmlns:p14="http://schemas.microsoft.com/office/powerpoint/2010/main" val="3125859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2688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654" y="388581"/>
            <a:ext cx="10196945" cy="1149274"/>
          </a:xfrm>
        </p:spPr>
        <p:txBody>
          <a:bodyPr>
            <a:normAutofit/>
          </a:bodyPr>
          <a:lstStyle/>
          <a:p>
            <a:r>
              <a:rPr lang="en-US" sz="3200" b="1" dirty="0"/>
              <a:t>Dialysis frequency and dose for subsequent treatments and </a:t>
            </a:r>
            <a:r>
              <a:rPr lang="en-US" sz="3200" b="1" dirty="0" smtClean="0"/>
              <a:t>dialysis adequacy</a:t>
            </a:r>
            <a:r>
              <a:rPr lang="en-US" sz="3200" b="1" dirty="0"/>
              <a:t>.</a:t>
            </a:r>
            <a:endParaRPr lang="en-US" sz="3200" dirty="0"/>
          </a:p>
        </p:txBody>
      </p:sp>
      <p:sp>
        <p:nvSpPr>
          <p:cNvPr id="3" name="Content Placeholder 2"/>
          <p:cNvSpPr>
            <a:spLocks noGrp="1"/>
          </p:cNvSpPr>
          <p:nvPr>
            <p:ph idx="1"/>
          </p:nvPr>
        </p:nvSpPr>
        <p:spPr>
          <a:xfrm>
            <a:off x="1842653" y="1731818"/>
            <a:ext cx="9850583" cy="5126182"/>
          </a:xfrm>
        </p:spPr>
        <p:txBody>
          <a:bodyPr>
            <a:noAutofit/>
          </a:bodyPr>
          <a:lstStyle/>
          <a:p>
            <a:r>
              <a:rPr lang="en-US" sz="2200" dirty="0">
                <a:solidFill>
                  <a:schemeClr val="tx1"/>
                </a:solidFill>
              </a:rPr>
              <a:t>It is difficult to deliver a </a:t>
            </a:r>
            <a:r>
              <a:rPr lang="en-US" sz="2200" u="sng" dirty="0">
                <a:solidFill>
                  <a:schemeClr val="tx1"/>
                </a:solidFill>
              </a:rPr>
              <a:t>large</a:t>
            </a:r>
            <a:r>
              <a:rPr lang="en-US" sz="2200" dirty="0">
                <a:solidFill>
                  <a:schemeClr val="tx1"/>
                </a:solidFill>
              </a:rPr>
              <a:t> amount of dialysis </a:t>
            </a:r>
            <a:r>
              <a:rPr lang="en-US" sz="2200" dirty="0" smtClean="0">
                <a:solidFill>
                  <a:schemeClr val="tx1"/>
                </a:solidFill>
              </a:rPr>
              <a:t>in the </a:t>
            </a:r>
            <a:r>
              <a:rPr lang="en-US" sz="2200" dirty="0">
                <a:solidFill>
                  <a:schemeClr val="tx1"/>
                </a:solidFill>
              </a:rPr>
              <a:t>acute setting</a:t>
            </a:r>
            <a:r>
              <a:rPr lang="en-US" sz="2200" dirty="0" smtClean="0">
                <a:solidFill>
                  <a:schemeClr val="tx1"/>
                </a:solidFill>
              </a:rPr>
              <a:t>.</a:t>
            </a:r>
          </a:p>
          <a:p>
            <a:endParaRPr lang="en-US" sz="2200" dirty="0">
              <a:solidFill>
                <a:schemeClr val="tx1"/>
              </a:solidFill>
            </a:endParaRPr>
          </a:p>
          <a:p>
            <a:pPr>
              <a:buFont typeface="Wingdings" panose="05000000000000000000" pitchFamily="2" charset="2"/>
              <a:buChar char="Ø"/>
            </a:pPr>
            <a:r>
              <a:rPr lang="en-US" sz="2200" dirty="0" smtClean="0">
                <a:solidFill>
                  <a:schemeClr val="tx1"/>
                </a:solidFill>
              </a:rPr>
              <a:t>1-Most </a:t>
            </a:r>
            <a:r>
              <a:rPr lang="en-US" sz="2200" dirty="0">
                <a:solidFill>
                  <a:schemeClr val="tx1"/>
                </a:solidFill>
              </a:rPr>
              <a:t>intensive care unit patients are </a:t>
            </a:r>
            <a:r>
              <a:rPr lang="en-US" sz="2200" dirty="0" smtClean="0">
                <a:solidFill>
                  <a:srgbClr val="FF0000"/>
                </a:solidFill>
              </a:rPr>
              <a:t>fluid overloaded</a:t>
            </a:r>
            <a:r>
              <a:rPr lang="en-US" sz="2200" dirty="0">
                <a:solidFill>
                  <a:schemeClr val="tx1"/>
                </a:solidFill>
              </a:rPr>
              <a:t>, and </a:t>
            </a:r>
            <a:r>
              <a:rPr lang="en-US" sz="2200" u="sng" dirty="0">
                <a:solidFill>
                  <a:schemeClr val="tx1"/>
                </a:solidFill>
              </a:rPr>
              <a:t>urea distribution volume</a:t>
            </a:r>
            <a:r>
              <a:rPr lang="en-US" sz="2200" dirty="0">
                <a:solidFill>
                  <a:schemeClr val="tx1"/>
                </a:solidFill>
              </a:rPr>
              <a:t> is often </a:t>
            </a:r>
            <a:r>
              <a:rPr lang="en-US" sz="2200" dirty="0" smtClean="0">
                <a:solidFill>
                  <a:schemeClr val="tx1"/>
                </a:solidFill>
              </a:rPr>
              <a:t>much greater </a:t>
            </a:r>
            <a:r>
              <a:rPr lang="en-US" sz="2200" dirty="0">
                <a:solidFill>
                  <a:schemeClr val="tx1"/>
                </a:solidFill>
              </a:rPr>
              <a:t>than 50%–60% of body weight</a:t>
            </a:r>
            <a:r>
              <a:rPr lang="en-US" sz="2200" dirty="0" smtClean="0">
                <a:solidFill>
                  <a:schemeClr val="tx1"/>
                </a:solidFill>
              </a:rPr>
              <a:t>.</a:t>
            </a:r>
          </a:p>
          <a:p>
            <a:pPr>
              <a:buFont typeface="Wingdings" panose="05000000000000000000" pitchFamily="2" charset="2"/>
              <a:buChar char="Ø"/>
            </a:pPr>
            <a:endParaRPr lang="en-US" sz="2200" dirty="0">
              <a:solidFill>
                <a:schemeClr val="tx1"/>
              </a:solidFill>
            </a:endParaRPr>
          </a:p>
          <a:p>
            <a:pPr>
              <a:buFont typeface="Wingdings" panose="05000000000000000000" pitchFamily="2" charset="2"/>
              <a:buChar char="Ø"/>
            </a:pPr>
            <a:r>
              <a:rPr lang="en-US" sz="2200" dirty="0" smtClean="0">
                <a:solidFill>
                  <a:schemeClr val="tx1"/>
                </a:solidFill>
              </a:rPr>
              <a:t>2-True </a:t>
            </a:r>
            <a:r>
              <a:rPr lang="en-US" sz="2200" dirty="0">
                <a:solidFill>
                  <a:schemeClr val="tx1"/>
                </a:solidFill>
              </a:rPr>
              <a:t>delivered </a:t>
            </a:r>
            <a:r>
              <a:rPr lang="en-US" sz="2200" dirty="0" smtClean="0">
                <a:solidFill>
                  <a:schemeClr val="tx1"/>
                </a:solidFill>
              </a:rPr>
              <a:t>blood flow </a:t>
            </a:r>
            <a:r>
              <a:rPr lang="en-US" sz="2200" dirty="0">
                <a:solidFill>
                  <a:schemeClr val="tx1"/>
                </a:solidFill>
              </a:rPr>
              <a:t>rate through a venous </a:t>
            </a:r>
            <a:r>
              <a:rPr lang="en-US" sz="2200" b="1" i="1" dirty="0">
                <a:solidFill>
                  <a:schemeClr val="tx1"/>
                </a:solidFill>
              </a:rPr>
              <a:t>catheter</a:t>
            </a:r>
            <a:r>
              <a:rPr lang="en-US" sz="2200" dirty="0">
                <a:solidFill>
                  <a:schemeClr val="tx1"/>
                </a:solidFill>
              </a:rPr>
              <a:t> rarely exceeds </a:t>
            </a:r>
            <a:r>
              <a:rPr lang="en-US" sz="2200" dirty="0">
                <a:solidFill>
                  <a:srgbClr val="FF0000"/>
                </a:solidFill>
              </a:rPr>
              <a:t>350</a:t>
            </a:r>
            <a:r>
              <a:rPr lang="en-US" sz="2200" dirty="0">
                <a:solidFill>
                  <a:schemeClr val="tx1"/>
                </a:solidFill>
              </a:rPr>
              <a:t> </a:t>
            </a:r>
            <a:r>
              <a:rPr lang="en-US" sz="2200" dirty="0" smtClean="0">
                <a:solidFill>
                  <a:srgbClr val="FF0000"/>
                </a:solidFill>
              </a:rPr>
              <a:t>mL/ min </a:t>
            </a:r>
            <a:r>
              <a:rPr lang="en-US" sz="2200" dirty="0">
                <a:solidFill>
                  <a:schemeClr val="tx1"/>
                </a:solidFill>
              </a:rPr>
              <a:t>and is often substantially lower</a:t>
            </a:r>
            <a:r>
              <a:rPr lang="en-US" sz="2200" dirty="0" smtClean="0">
                <a:solidFill>
                  <a:schemeClr val="tx1"/>
                </a:solidFill>
              </a:rPr>
              <a:t>.</a:t>
            </a:r>
          </a:p>
          <a:p>
            <a:pPr>
              <a:buFont typeface="Wingdings" panose="05000000000000000000" pitchFamily="2" charset="2"/>
              <a:buChar char="Ø"/>
            </a:pPr>
            <a:endParaRPr lang="en-US" sz="2200" dirty="0">
              <a:solidFill>
                <a:schemeClr val="tx1"/>
              </a:solidFill>
            </a:endParaRPr>
          </a:p>
          <a:p>
            <a:pPr>
              <a:buFont typeface="Wingdings" panose="05000000000000000000" pitchFamily="2" charset="2"/>
              <a:buChar char="Ø"/>
            </a:pPr>
            <a:r>
              <a:rPr lang="en-US" sz="2200" dirty="0" smtClean="0">
                <a:solidFill>
                  <a:schemeClr val="tx1"/>
                </a:solidFill>
              </a:rPr>
              <a:t>3-</a:t>
            </a:r>
            <a:r>
              <a:rPr lang="en-US" sz="2200" dirty="0" smtClean="0">
                <a:solidFill>
                  <a:srgbClr val="FF0000"/>
                </a:solidFill>
              </a:rPr>
              <a:t>Recirculation</a:t>
            </a:r>
            <a:r>
              <a:rPr lang="en-US" sz="2200" dirty="0" smtClean="0">
                <a:solidFill>
                  <a:schemeClr val="tx1"/>
                </a:solidFill>
              </a:rPr>
              <a:t> </a:t>
            </a:r>
            <a:r>
              <a:rPr lang="en-US" sz="2200" dirty="0">
                <a:solidFill>
                  <a:schemeClr val="tx1"/>
                </a:solidFill>
              </a:rPr>
              <a:t>occurs </a:t>
            </a:r>
            <a:r>
              <a:rPr lang="en-US" sz="2200" dirty="0" smtClean="0">
                <a:solidFill>
                  <a:schemeClr val="tx1"/>
                </a:solidFill>
              </a:rPr>
              <a:t>in venous </a:t>
            </a:r>
            <a:r>
              <a:rPr lang="en-US" sz="2200" dirty="0">
                <a:solidFill>
                  <a:schemeClr val="tx1"/>
                </a:solidFill>
              </a:rPr>
              <a:t>catheters and is greatest with catheters in the </a:t>
            </a:r>
            <a:r>
              <a:rPr lang="en-US" sz="2200" u="sng" dirty="0" smtClean="0">
                <a:solidFill>
                  <a:schemeClr val="tx1"/>
                </a:solidFill>
              </a:rPr>
              <a:t>femoral</a:t>
            </a:r>
            <a:r>
              <a:rPr lang="en-US" sz="2200" dirty="0" smtClean="0">
                <a:solidFill>
                  <a:schemeClr val="tx1"/>
                </a:solidFill>
              </a:rPr>
              <a:t> position </a:t>
            </a:r>
            <a:r>
              <a:rPr lang="en-US" sz="2200" dirty="0">
                <a:solidFill>
                  <a:schemeClr val="tx1"/>
                </a:solidFill>
              </a:rPr>
              <a:t>owing to the low </a:t>
            </a:r>
            <a:r>
              <a:rPr lang="en-US" sz="2200" dirty="0" err="1">
                <a:solidFill>
                  <a:schemeClr val="tx1"/>
                </a:solidFill>
              </a:rPr>
              <a:t>pericatheter</a:t>
            </a:r>
            <a:r>
              <a:rPr lang="en-US" sz="2200" dirty="0">
                <a:solidFill>
                  <a:schemeClr val="tx1"/>
                </a:solidFill>
              </a:rPr>
              <a:t> venous flow rate.</a:t>
            </a:r>
          </a:p>
        </p:txBody>
      </p:sp>
    </p:spTree>
    <p:extLst>
      <p:ext uri="{BB962C8B-B14F-4D97-AF65-F5344CB8AC3E}">
        <p14:creationId xmlns:p14="http://schemas.microsoft.com/office/powerpoint/2010/main" val="3514201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3057</TotalTime>
  <Words>4608</Words>
  <Application>Microsoft Office PowerPoint</Application>
  <PresentationFormat>Widescreen</PresentationFormat>
  <Paragraphs>409</Paragraphs>
  <Slides>80</Slides>
  <Notes>0</Notes>
  <HiddenSlides>8</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80</vt:i4>
      </vt:variant>
    </vt:vector>
  </HeadingPairs>
  <TitlesOfParts>
    <vt:vector size="85" baseType="lpstr">
      <vt:lpstr>Arial</vt:lpstr>
      <vt:lpstr>Century Gothic</vt:lpstr>
      <vt:lpstr>Wingdings</vt:lpstr>
      <vt:lpstr>Wingdings 3</vt:lpstr>
      <vt:lpstr>Wisp</vt:lpstr>
      <vt:lpstr>PowerPoint Presentation</vt:lpstr>
      <vt:lpstr>Acute Hemodialysis Prescription</vt:lpstr>
      <vt:lpstr>THE HEMODIALYSIS PRESCRIPTION</vt:lpstr>
      <vt:lpstr>PowerPoint Presentation</vt:lpstr>
      <vt:lpstr>Determining dialysis session length and blood flow rate.</vt:lpstr>
      <vt:lpstr>Reduce the amount of dialysis for the initial one or two sessions.</vt:lpstr>
      <vt:lpstr>PowerPoint Presentation</vt:lpstr>
      <vt:lpstr>PowerPoint Presentation</vt:lpstr>
      <vt:lpstr>Dialysis frequency and dose for subsequent treatments and dialysis adequacy.</vt:lpstr>
      <vt:lpstr>PowerPoint Presentation</vt:lpstr>
      <vt:lpstr>PowerPoint Presentation</vt:lpstr>
      <vt:lpstr>PowerPoint Presentation</vt:lpstr>
      <vt:lpstr>PowerPoint Presentation</vt:lpstr>
      <vt:lpstr>PowerPoint Presentation</vt:lpstr>
      <vt:lpstr>Choosing the dialysis solution.</vt:lpstr>
      <vt:lpstr>1. Dialysis solution bicarbonate concentration.</vt:lpstr>
      <vt:lpstr>PowerPoint Presentation</vt:lpstr>
      <vt:lpstr>a. Dangers of metabolic alkalosis.</vt:lpstr>
      <vt:lpstr>PowerPoint Presentation</vt:lpstr>
      <vt:lpstr>b. Predialysis respiratory alkalosis.</vt:lpstr>
      <vt:lpstr>PowerPoint Presentation</vt:lpstr>
      <vt:lpstr>PowerPoint Presentation</vt:lpstr>
      <vt:lpstr>c. Achieving an appropriately low dialysis solution bicarbonate level.</vt:lpstr>
      <vt:lpstr>d. Patients with severe predialysis acidosis</vt:lpstr>
      <vt:lpstr>PowerPoint Presentation</vt:lpstr>
      <vt:lpstr>2. Dialysis solution sodium level.</vt:lpstr>
      <vt:lpstr>PowerPoint Presentation</vt:lpstr>
      <vt:lpstr>PowerPoint Presentation</vt:lpstr>
      <vt:lpstr>1. Predialysis serum sodium level &gt;130 mmol/L</vt:lpstr>
      <vt:lpstr>2. Predialysis serum sodium level &lt;130 mmol/L.</vt:lpstr>
      <vt:lpstr>PowerPoint Presentation</vt:lpstr>
      <vt:lpstr>PowerPoint Presentation</vt:lpstr>
      <vt:lpstr>PowerPoint Presentation</vt:lpstr>
      <vt:lpstr>PowerPoint Presentation</vt:lpstr>
      <vt:lpstr>PowerPoint Presentation</vt:lpstr>
      <vt:lpstr>3. Dialysis solution potassium level.</vt:lpstr>
      <vt:lpstr>PowerPoint Presentation</vt:lpstr>
      <vt:lpstr>PowerPoint Presentation</vt:lpstr>
      <vt:lpstr>PowerPoint Presentation</vt:lpstr>
      <vt:lpstr>PowerPoint Presentation</vt:lpstr>
      <vt:lpstr>PowerPoint Presentation</vt:lpstr>
      <vt:lpstr>PowerPoint Presentation</vt:lpstr>
      <vt:lpstr>F. Ultrafiltration orders.</vt:lpstr>
      <vt:lpstr>1. Guidelines for ultrafiltration orders.</vt:lpstr>
      <vt:lpstr>PowerPoint Presentation</vt:lpstr>
      <vt:lpstr>PowerPoint Presentation</vt:lpstr>
      <vt:lpstr>PowerPoint Presentation</vt:lpstr>
      <vt:lpstr>PowerPoint Presentation</vt:lpstr>
      <vt:lpstr>2. Impact of dialysis frequency on ultrafiltration needs.</vt:lpstr>
      <vt:lpstr>PERICARDIAL DISEASE.</vt:lpstr>
      <vt:lpstr>A. Uremic pericarditis.</vt:lpstr>
      <vt:lpstr>B. Dialysis-associated pericarditis.</vt:lpstr>
      <vt:lpstr>1. Clinical manifestations and diagnosis.</vt:lpstr>
      <vt:lpstr>PowerPoint Presentation</vt:lpstr>
      <vt:lpstr>PowerPoint Presentation</vt:lpstr>
      <vt:lpstr>2. Treatment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Hemodialysis Prescription</dc:title>
  <dc:creator>Windows User</dc:creator>
  <cp:lastModifiedBy>Windows User</cp:lastModifiedBy>
  <cp:revision>92</cp:revision>
  <dcterms:created xsi:type="dcterms:W3CDTF">2019-09-10T16:36:14Z</dcterms:created>
  <dcterms:modified xsi:type="dcterms:W3CDTF">2019-09-15T05:00:03Z</dcterms:modified>
</cp:coreProperties>
</file>